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84" r:id="rId14"/>
    <p:sldId id="285" r:id="rId15"/>
    <p:sldId id="286" r:id="rId16"/>
    <p:sldId id="287" r:id="rId17"/>
    <p:sldId id="288" r:id="rId18"/>
    <p:sldId id="289" r:id="rId19"/>
    <p:sldId id="291" r:id="rId20"/>
    <p:sldId id="292" r:id="rId21"/>
    <p:sldId id="293" r:id="rId22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60"/>
  </p:normalViewPr>
  <p:slideViewPr>
    <p:cSldViewPr>
      <p:cViewPr varScale="1">
        <p:scale>
          <a:sx n="60" d="100"/>
          <a:sy n="60" d="100"/>
        </p:scale>
        <p:origin x="1392" y="3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360" y="3023616"/>
            <a:ext cx="1105408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9600" b="0" i="0">
                <a:solidFill>
                  <a:srgbClr val="18578B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623800" cy="9639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809807" y="495300"/>
            <a:ext cx="3385185" cy="806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12900" y="1803400"/>
            <a:ext cx="9779000" cy="662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600" b="0" i="0">
                <a:solidFill>
                  <a:srgbClr val="18578B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hyperlink" Target="http://docs.python.org/3/library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python.org/dev/peps/pep-0278/" TargetMode="Externa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docs.python.org/3/reference/lexical_analysi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3/reference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08400" y="2590800"/>
            <a:ext cx="5829300" cy="401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746500" y="2044700"/>
            <a:ext cx="5511800" cy="4309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930"/>
              </a:lnSpc>
            </a:pPr>
            <a:r>
              <a:rPr sz="28800" dirty="0">
                <a:latin typeface="SimSun"/>
                <a:cs typeface="SimSun"/>
              </a:rPr>
              <a:t>str</a:t>
            </a:r>
            <a:endParaRPr sz="288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342900"/>
            <a:ext cx="5003800" cy="1689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71700" y="6353809"/>
            <a:ext cx="864171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690"/>
              </a:lnSpc>
            </a:pPr>
            <a:r>
              <a:rPr sz="3600" spc="60" dirty="0">
                <a:latin typeface="Calibri"/>
                <a:cs typeface="Calibri"/>
              </a:rPr>
              <a:t>immutable </a:t>
            </a:r>
            <a:r>
              <a:rPr sz="3600" spc="50" dirty="0">
                <a:latin typeface="Calibri"/>
                <a:cs typeface="Calibri"/>
              </a:rPr>
              <a:t>sequences </a:t>
            </a:r>
            <a:r>
              <a:rPr sz="3600" spc="15" dirty="0">
                <a:latin typeface="Calibri"/>
                <a:cs typeface="Calibri"/>
              </a:rPr>
              <a:t>of </a:t>
            </a:r>
            <a:r>
              <a:rPr sz="3600" spc="60" dirty="0">
                <a:latin typeface="Calibri"/>
                <a:cs typeface="Calibri"/>
              </a:rPr>
              <a:t>Unicode</a:t>
            </a:r>
            <a:r>
              <a:rPr sz="3600" spc="-355" dirty="0">
                <a:latin typeface="Calibri"/>
                <a:cs typeface="Calibri"/>
              </a:rPr>
              <a:t> </a:t>
            </a:r>
            <a:r>
              <a:rPr sz="3600" spc="60" dirty="0">
                <a:latin typeface="Calibri"/>
                <a:cs typeface="Calibri"/>
              </a:rPr>
              <a:t>codepoints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79600" y="2590800"/>
            <a:ext cx="9486900" cy="401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42900"/>
            <a:ext cx="5003800" cy="1689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algn="ctr">
              <a:lnSpc>
                <a:spcPts val="33980"/>
              </a:lnSpc>
            </a:pPr>
            <a:r>
              <a:rPr sz="28800" dirty="0">
                <a:solidFill>
                  <a:srgbClr val="000000"/>
                </a:solidFill>
                <a:latin typeface="SimSun"/>
                <a:cs typeface="SimSun"/>
              </a:rPr>
              <a:t>bytes</a:t>
            </a:r>
            <a:endParaRPr sz="28800">
              <a:latin typeface="SimSun"/>
              <a:cs typeface="SimSun"/>
            </a:endParaRPr>
          </a:p>
          <a:p>
            <a:pPr marR="22860" algn="ctr">
              <a:lnSpc>
                <a:spcPts val="3740"/>
              </a:lnSpc>
            </a:pPr>
            <a:r>
              <a:rPr sz="3600" spc="60" dirty="0">
                <a:solidFill>
                  <a:srgbClr val="000000"/>
                </a:solidFill>
              </a:rPr>
              <a:t>immutable </a:t>
            </a:r>
            <a:r>
              <a:rPr sz="3600" spc="50" dirty="0">
                <a:solidFill>
                  <a:srgbClr val="000000"/>
                </a:solidFill>
              </a:rPr>
              <a:t>sequences </a:t>
            </a:r>
            <a:r>
              <a:rPr sz="3600" spc="15" dirty="0">
                <a:solidFill>
                  <a:srgbClr val="000000"/>
                </a:solidFill>
              </a:rPr>
              <a:t>of</a:t>
            </a:r>
            <a:r>
              <a:rPr sz="3600" spc="-335" dirty="0">
                <a:solidFill>
                  <a:srgbClr val="000000"/>
                </a:solidFill>
              </a:rPr>
              <a:t> </a:t>
            </a:r>
            <a:r>
              <a:rPr sz="3600" spc="35" dirty="0">
                <a:solidFill>
                  <a:srgbClr val="000000"/>
                </a:solidFill>
              </a:rPr>
              <a:t>bytes</a:t>
            </a:r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51400" y="3027720"/>
            <a:ext cx="5689600" cy="31245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41200"/>
              </a:lnSpc>
            </a:pPr>
            <a:r>
              <a:rPr sz="7200" spc="-1000" dirty="0">
                <a:solidFill>
                  <a:srgbClr val="BA2121"/>
                </a:solidFill>
                <a:latin typeface="SimSun"/>
                <a:cs typeface="SimSun"/>
              </a:rPr>
              <a:t>b‘data’  b“data”</a:t>
            </a:r>
            <a:endParaRPr sz="7200" dirty="0">
              <a:latin typeface="SimSun"/>
              <a:cs typeface="SimSu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07559" y="495300"/>
            <a:ext cx="3789679" cy="80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60" dirty="0"/>
              <a:t>Bytes</a:t>
            </a:r>
            <a:r>
              <a:rPr spc="-195" dirty="0"/>
              <a:t> </a:t>
            </a:r>
            <a:r>
              <a:rPr spc="165" dirty="0"/>
              <a:t>Literals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1827" y="2756751"/>
            <a:ext cx="3511281" cy="46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89381" y="2222990"/>
            <a:ext cx="2428502" cy="46447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93471" y="495300"/>
            <a:ext cx="10817860" cy="80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b="1" spc="215" dirty="0">
                <a:latin typeface="Calibri"/>
                <a:cs typeface="Calibri"/>
              </a:rPr>
              <a:t>Converting</a:t>
            </a:r>
            <a:r>
              <a:rPr sz="5000" b="1" spc="-135" dirty="0">
                <a:latin typeface="Calibri"/>
                <a:cs typeface="Calibri"/>
              </a:rPr>
              <a:t> </a:t>
            </a:r>
            <a:r>
              <a:rPr sz="5000" b="1" spc="140" dirty="0">
                <a:latin typeface="Calibri"/>
                <a:cs typeface="Calibri"/>
              </a:rPr>
              <a:t>Between</a:t>
            </a:r>
            <a:r>
              <a:rPr sz="5000" b="1" spc="-135" dirty="0">
                <a:latin typeface="Calibri"/>
                <a:cs typeface="Calibri"/>
              </a:rPr>
              <a:t> </a:t>
            </a:r>
            <a:r>
              <a:rPr sz="5000" b="1" spc="235" dirty="0">
                <a:latin typeface="Calibri"/>
                <a:cs typeface="Calibri"/>
              </a:rPr>
              <a:t>Strings</a:t>
            </a:r>
            <a:r>
              <a:rPr sz="5000" b="1" spc="-135" dirty="0">
                <a:latin typeface="Calibri"/>
                <a:cs typeface="Calibri"/>
              </a:rPr>
              <a:t> </a:t>
            </a:r>
            <a:r>
              <a:rPr sz="5000" b="1" spc="235" dirty="0">
                <a:latin typeface="Calibri"/>
                <a:cs typeface="Calibri"/>
              </a:rPr>
              <a:t>and</a:t>
            </a:r>
            <a:r>
              <a:rPr sz="5000" b="1" spc="-135" dirty="0">
                <a:latin typeface="Calibri"/>
                <a:cs typeface="Calibri"/>
              </a:rPr>
              <a:t> </a:t>
            </a:r>
            <a:r>
              <a:rPr sz="5000" b="1" spc="160" dirty="0">
                <a:latin typeface="Calibri"/>
                <a:cs typeface="Calibri"/>
              </a:rPr>
              <a:t>Bytes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73700" y="2438400"/>
            <a:ext cx="1854200" cy="144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400"/>
              </a:lnSpc>
            </a:pPr>
            <a:r>
              <a:rPr sz="9600" dirty="0">
                <a:solidFill>
                  <a:srgbClr val="002F73"/>
                </a:solidFill>
                <a:latin typeface="SimSun"/>
                <a:cs typeface="SimSun"/>
              </a:rPr>
              <a:t>str</a:t>
            </a:r>
            <a:endParaRPr sz="96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76800" y="5727700"/>
            <a:ext cx="3073400" cy="144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400"/>
              </a:lnSpc>
            </a:pPr>
            <a:r>
              <a:rPr sz="9600" dirty="0">
                <a:solidFill>
                  <a:srgbClr val="002F73"/>
                </a:solidFill>
                <a:latin typeface="SimSun"/>
                <a:cs typeface="SimSun"/>
              </a:rPr>
              <a:t>bytes</a:t>
            </a:r>
            <a:endParaRPr sz="96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626600" y="5943600"/>
            <a:ext cx="2555240" cy="1028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400" spc="130" dirty="0">
                <a:solidFill>
                  <a:srgbClr val="EA8604"/>
                </a:solidFill>
                <a:latin typeface="Calibri"/>
                <a:cs typeface="Calibri"/>
              </a:rPr>
              <a:t>en</a:t>
            </a:r>
            <a:r>
              <a:rPr sz="6400" spc="65" dirty="0">
                <a:solidFill>
                  <a:srgbClr val="EA8604"/>
                </a:solidFill>
                <a:latin typeface="Calibri"/>
                <a:cs typeface="Calibri"/>
              </a:rPr>
              <a:t>c</a:t>
            </a:r>
            <a:r>
              <a:rPr sz="6400" spc="135" dirty="0">
                <a:solidFill>
                  <a:srgbClr val="EA8604"/>
                </a:solidFill>
                <a:latin typeface="Calibri"/>
                <a:cs typeface="Calibri"/>
              </a:rPr>
              <a:t>ode</a:t>
            </a:r>
            <a:endParaRPr sz="64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43000" y="2362200"/>
            <a:ext cx="2562225" cy="1028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400" b="0" spc="150" dirty="0">
                <a:solidFill>
                  <a:srgbClr val="EA8604"/>
                </a:solidFill>
                <a:latin typeface="Calibri"/>
                <a:cs typeface="Calibri"/>
              </a:rPr>
              <a:t>de</a:t>
            </a:r>
            <a:r>
              <a:rPr sz="6400" b="0" spc="85" dirty="0">
                <a:solidFill>
                  <a:srgbClr val="EA8604"/>
                </a:solidFill>
                <a:latin typeface="Calibri"/>
                <a:cs typeface="Calibri"/>
              </a:rPr>
              <a:t>c</a:t>
            </a:r>
            <a:r>
              <a:rPr sz="6400" b="0" spc="135" dirty="0">
                <a:solidFill>
                  <a:srgbClr val="EA8604"/>
                </a:solidFill>
                <a:latin typeface="Calibri"/>
                <a:cs typeface="Calibri"/>
              </a:rPr>
              <a:t>ode</a:t>
            </a:r>
            <a:endParaRPr sz="6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73200" y="6591300"/>
            <a:ext cx="9652000" cy="3162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27604" y="6822842"/>
            <a:ext cx="9331775" cy="27374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15141" y="6644108"/>
            <a:ext cx="1892912" cy="5938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 rot="21540000">
            <a:off x="5082588" y="7368364"/>
            <a:ext cx="2189536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sz="4000" b="1" dirty="0">
                <a:latin typeface="Calibri"/>
                <a:cs typeface="Calibri"/>
              </a:rPr>
              <a:t>Encodings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 rot="21540000">
            <a:off x="2097329" y="8098752"/>
            <a:ext cx="8401816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sz="6000" spc="-7" baseline="-1388" dirty="0">
                <a:solidFill>
                  <a:srgbClr val="228BBF"/>
                </a:solidFill>
                <a:latin typeface="SimSun"/>
                <a:cs typeface="SimSun"/>
                <a:hlinkClick r:id="rId7"/>
              </a:rPr>
              <a:t>http://</a:t>
            </a:r>
            <a:r>
              <a:rPr sz="4000" spc="-5" dirty="0">
                <a:solidFill>
                  <a:srgbClr val="228BBF"/>
                </a:solidFill>
                <a:latin typeface="SimSun"/>
                <a:cs typeface="SimSun"/>
                <a:hlinkClick r:id="rId7"/>
              </a:rPr>
              <a:t>docs.python.org/3/library/</a:t>
            </a:r>
            <a:endParaRPr sz="40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 rot="21540000">
            <a:off x="2109976" y="8616551"/>
            <a:ext cx="7641349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sz="6000" spc="-7" baseline="-2777" dirty="0">
                <a:solidFill>
                  <a:srgbClr val="228BBF"/>
                </a:solidFill>
                <a:latin typeface="SimSun"/>
                <a:cs typeface="SimSun"/>
              </a:rPr>
              <a:t>codecs.html#</a:t>
            </a:r>
            <a:r>
              <a:rPr sz="4000" spc="-5" dirty="0">
                <a:solidFill>
                  <a:srgbClr val="228BBF"/>
                </a:solidFill>
                <a:latin typeface="SimSun"/>
                <a:cs typeface="SimSun"/>
              </a:rPr>
              <a:t>standard-encodings</a:t>
            </a:r>
            <a:endParaRPr sz="4000">
              <a:latin typeface="SimSun"/>
              <a:cs typeface="SimSu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46918" y="495300"/>
            <a:ext cx="7949565" cy="762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200" dirty="0"/>
              <a:t>Summary:</a:t>
            </a:r>
            <a:r>
              <a:rPr spc="-150" dirty="0"/>
              <a:t> </a:t>
            </a:r>
            <a:r>
              <a:rPr spc="235" dirty="0"/>
              <a:t>Strings</a:t>
            </a:r>
            <a:r>
              <a:rPr spc="-150" dirty="0"/>
              <a:t> </a:t>
            </a:r>
            <a:r>
              <a:rPr spc="235" dirty="0"/>
              <a:t>and</a:t>
            </a:r>
            <a:r>
              <a:rPr spc="-150" dirty="0"/>
              <a:t> </a:t>
            </a:r>
            <a:r>
              <a:rPr spc="160" dirty="0"/>
              <a:t>Bytes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3100" y="1905000"/>
            <a:ext cx="10994390" cy="5684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Trebuchet MS"/>
              <a:buChar char="▪"/>
              <a:tabLst>
                <a:tab pos="354965" algn="l"/>
                <a:tab pos="355600" algn="l"/>
              </a:tabLst>
            </a:pPr>
            <a:r>
              <a:rPr sz="2800" b="1" spc="100" dirty="0">
                <a:latin typeface="Calibri"/>
                <a:cs typeface="Calibri"/>
              </a:rPr>
              <a:t>Single-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85" dirty="0">
                <a:latin typeface="Calibri"/>
                <a:cs typeface="Calibri"/>
              </a:rPr>
              <a:t>and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45" dirty="0">
                <a:latin typeface="Calibri"/>
                <a:cs typeface="Calibri"/>
              </a:rPr>
              <a:t>multi-line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75" dirty="0">
                <a:latin typeface="Calibri"/>
                <a:cs typeface="Calibri"/>
              </a:rPr>
              <a:t>string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100" dirty="0">
                <a:latin typeface="Calibri"/>
                <a:cs typeface="Calibri"/>
              </a:rPr>
              <a:t>quoting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40"/>
              </a:spcBef>
              <a:buFont typeface="Trebuchet MS"/>
              <a:buChar char="▪"/>
              <a:tabLst>
                <a:tab pos="354965" algn="l"/>
                <a:tab pos="355600" algn="l"/>
              </a:tabLst>
            </a:pPr>
            <a:r>
              <a:rPr sz="2800" b="1" spc="50" dirty="0">
                <a:latin typeface="Calibri"/>
                <a:cs typeface="Calibri"/>
              </a:rPr>
              <a:t>Adjacent </a:t>
            </a:r>
            <a:r>
              <a:rPr sz="2800" b="1" spc="75" dirty="0">
                <a:latin typeface="Calibri"/>
                <a:cs typeface="Calibri"/>
              </a:rPr>
              <a:t>string </a:t>
            </a:r>
            <a:r>
              <a:rPr sz="2800" b="1" spc="15" dirty="0">
                <a:latin typeface="Calibri"/>
                <a:cs typeface="Calibri"/>
              </a:rPr>
              <a:t>literal</a:t>
            </a:r>
            <a:r>
              <a:rPr sz="2800" b="1" spc="-265" dirty="0">
                <a:latin typeface="Calibri"/>
                <a:cs typeface="Calibri"/>
              </a:rPr>
              <a:t> </a:t>
            </a:r>
            <a:r>
              <a:rPr sz="2800" b="1" spc="50" dirty="0">
                <a:latin typeface="Calibri"/>
                <a:cs typeface="Calibri"/>
              </a:rPr>
              <a:t>concatenation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40"/>
              </a:spcBef>
              <a:buFont typeface="Trebuchet MS"/>
              <a:buChar char="▪"/>
              <a:tabLst>
                <a:tab pos="354965" algn="l"/>
                <a:tab pos="355600" algn="l"/>
              </a:tabLst>
            </a:pPr>
            <a:r>
              <a:rPr sz="2800" b="1" spc="40" dirty="0">
                <a:latin typeface="Calibri"/>
                <a:cs typeface="Calibri"/>
              </a:rPr>
              <a:t>Universal</a:t>
            </a:r>
            <a:r>
              <a:rPr sz="2800" b="1" spc="-114" dirty="0">
                <a:latin typeface="Calibri"/>
                <a:cs typeface="Calibri"/>
              </a:rPr>
              <a:t> </a:t>
            </a:r>
            <a:r>
              <a:rPr sz="2800" b="1" spc="45" dirty="0">
                <a:latin typeface="Calibri"/>
                <a:cs typeface="Calibri"/>
              </a:rPr>
              <a:t>newlines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40"/>
              </a:spcBef>
              <a:buFont typeface="Trebuchet MS"/>
              <a:buChar char="▪"/>
              <a:tabLst>
                <a:tab pos="354965" algn="l"/>
                <a:tab pos="355600" algn="l"/>
              </a:tabLst>
            </a:pPr>
            <a:r>
              <a:rPr sz="2800" b="1" spc="70" dirty="0">
                <a:latin typeface="Calibri"/>
                <a:cs typeface="Calibri"/>
              </a:rPr>
              <a:t>Escape </a:t>
            </a:r>
            <a:r>
              <a:rPr sz="2800" b="1" spc="60" dirty="0">
                <a:latin typeface="Calibri"/>
                <a:cs typeface="Calibri"/>
              </a:rPr>
              <a:t>sequences </a:t>
            </a:r>
            <a:r>
              <a:rPr sz="2800" b="1" spc="15" dirty="0">
                <a:latin typeface="Calibri"/>
                <a:cs typeface="Calibri"/>
              </a:rPr>
              <a:t>for </a:t>
            </a:r>
            <a:r>
              <a:rPr sz="2800" b="1" spc="40" dirty="0">
                <a:latin typeface="Calibri"/>
                <a:cs typeface="Calibri"/>
              </a:rPr>
              <a:t>control</a:t>
            </a:r>
            <a:r>
              <a:rPr sz="2800" b="1" spc="-355" dirty="0">
                <a:latin typeface="Calibri"/>
                <a:cs typeface="Calibri"/>
              </a:rPr>
              <a:t> </a:t>
            </a:r>
            <a:r>
              <a:rPr sz="2800" b="1" spc="40" dirty="0">
                <a:latin typeface="Calibri"/>
                <a:cs typeface="Calibri"/>
              </a:rPr>
              <a:t>characters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40"/>
              </a:spcBef>
              <a:buFont typeface="Trebuchet MS"/>
              <a:buChar char="▪"/>
              <a:tabLst>
                <a:tab pos="354965" algn="l"/>
                <a:tab pos="355600" algn="l"/>
              </a:tabLst>
            </a:pPr>
            <a:r>
              <a:rPr sz="2800" b="1" spc="20" dirty="0">
                <a:latin typeface="Calibri"/>
                <a:cs typeface="Calibri"/>
              </a:rPr>
              <a:t>Raw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spc="70" dirty="0">
                <a:latin typeface="Calibri"/>
                <a:cs typeface="Calibri"/>
              </a:rPr>
              <a:t>strings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spc="65" dirty="0">
                <a:latin typeface="Calibri"/>
                <a:cs typeface="Calibri"/>
              </a:rPr>
              <a:t>suppress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spc="45" dirty="0">
                <a:latin typeface="Calibri"/>
                <a:cs typeface="Calibri"/>
              </a:rPr>
              <a:t>the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spc="90" dirty="0">
                <a:latin typeface="Calibri"/>
                <a:cs typeface="Calibri"/>
              </a:rPr>
              <a:t>escaping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spc="70" dirty="0">
                <a:latin typeface="Calibri"/>
                <a:cs typeface="Calibri"/>
              </a:rPr>
              <a:t>mechanism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940"/>
              </a:spcBef>
              <a:buFont typeface="Trebuchet MS"/>
              <a:buChar char="▪"/>
              <a:tabLst>
                <a:tab pos="354965" algn="l"/>
                <a:tab pos="355600" algn="l"/>
              </a:tabLst>
            </a:pPr>
            <a:r>
              <a:rPr sz="2800" b="1" spc="55" dirty="0">
                <a:latin typeface="Calibri"/>
                <a:cs typeface="Calibri"/>
              </a:rPr>
              <a:t>Convert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40" dirty="0">
                <a:latin typeface="Calibri"/>
                <a:cs typeface="Calibri"/>
              </a:rPr>
              <a:t>other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60" dirty="0">
                <a:latin typeface="Calibri"/>
                <a:cs typeface="Calibri"/>
              </a:rPr>
              <a:t>types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35" dirty="0">
                <a:latin typeface="Calibri"/>
                <a:cs typeface="Calibri"/>
              </a:rPr>
              <a:t>with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45" dirty="0">
                <a:latin typeface="Calibri"/>
                <a:cs typeface="Calibri"/>
              </a:rPr>
              <a:t>the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dirty="0">
                <a:latin typeface="SimSun"/>
                <a:cs typeface="SimSun"/>
              </a:rPr>
              <a:t>str()</a:t>
            </a:r>
            <a:r>
              <a:rPr sz="2800" spc="-825" dirty="0">
                <a:latin typeface="SimSun"/>
                <a:cs typeface="SimSun"/>
              </a:rPr>
              <a:t> </a:t>
            </a:r>
            <a:r>
              <a:rPr sz="2800" b="1" spc="50" dirty="0">
                <a:latin typeface="Calibri"/>
                <a:cs typeface="Calibri"/>
              </a:rPr>
              <a:t>constructor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40"/>
              </a:spcBef>
              <a:buFont typeface="Trebuchet MS"/>
              <a:buChar char="▪"/>
              <a:tabLst>
                <a:tab pos="354965" algn="l"/>
                <a:tab pos="355600" algn="l"/>
              </a:tabLst>
            </a:pPr>
            <a:r>
              <a:rPr sz="2800" b="1" spc="70" dirty="0">
                <a:latin typeface="Calibri"/>
                <a:cs typeface="Calibri"/>
              </a:rPr>
              <a:t>Zero-based </a:t>
            </a:r>
            <a:r>
              <a:rPr sz="2800" b="1" spc="50" dirty="0">
                <a:latin typeface="Calibri"/>
                <a:cs typeface="Calibri"/>
              </a:rPr>
              <a:t>square-bracket </a:t>
            </a:r>
            <a:r>
              <a:rPr sz="2800" b="1" spc="95" dirty="0">
                <a:latin typeface="Calibri"/>
                <a:cs typeface="Calibri"/>
              </a:rPr>
              <a:t>indexing </a:t>
            </a:r>
            <a:r>
              <a:rPr sz="2800" b="1" spc="40" dirty="0">
                <a:latin typeface="Calibri"/>
                <a:cs typeface="Calibri"/>
              </a:rPr>
              <a:t>of</a:t>
            </a:r>
            <a:r>
              <a:rPr sz="2800" b="1" spc="-400" dirty="0">
                <a:latin typeface="Calibri"/>
                <a:cs typeface="Calibri"/>
              </a:rPr>
              <a:t> </a:t>
            </a:r>
            <a:r>
              <a:rPr sz="2800" b="1" spc="70" dirty="0">
                <a:latin typeface="Calibri"/>
                <a:cs typeface="Calibri"/>
              </a:rPr>
              <a:t>strings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40"/>
              </a:spcBef>
              <a:buFont typeface="Trebuchet MS"/>
              <a:buChar char="▪"/>
              <a:tabLst>
                <a:tab pos="354965" algn="l"/>
                <a:tab pos="355600" algn="l"/>
              </a:tabLst>
            </a:pPr>
            <a:r>
              <a:rPr sz="2800" b="1" spc="60" dirty="0">
                <a:latin typeface="Calibri"/>
                <a:cs typeface="Calibri"/>
              </a:rPr>
              <a:t>Rich </a:t>
            </a:r>
            <a:r>
              <a:rPr sz="2800" b="1" spc="40" dirty="0">
                <a:latin typeface="Calibri"/>
                <a:cs typeface="Calibri"/>
              </a:rPr>
              <a:t>variety of </a:t>
            </a:r>
            <a:r>
              <a:rPr sz="2800" b="1" spc="75" dirty="0">
                <a:latin typeface="Calibri"/>
                <a:cs typeface="Calibri"/>
              </a:rPr>
              <a:t>string</a:t>
            </a:r>
            <a:r>
              <a:rPr sz="2800" b="1" spc="-420" dirty="0">
                <a:latin typeface="Calibri"/>
                <a:cs typeface="Calibri"/>
              </a:rPr>
              <a:t> </a:t>
            </a:r>
            <a:r>
              <a:rPr sz="2800" b="1" spc="70" dirty="0">
                <a:latin typeface="Calibri"/>
                <a:cs typeface="Calibri"/>
              </a:rPr>
              <a:t>methods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40"/>
              </a:spcBef>
              <a:buFont typeface="Trebuchet MS"/>
              <a:buChar char="▪"/>
              <a:tabLst>
                <a:tab pos="354965" algn="l"/>
                <a:tab pos="355600" algn="l"/>
              </a:tabLst>
            </a:pPr>
            <a:r>
              <a:rPr sz="2800" b="1" spc="70" dirty="0">
                <a:latin typeface="Calibri"/>
                <a:cs typeface="Calibri"/>
              </a:rPr>
              <a:t>Python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spc="80" dirty="0">
                <a:latin typeface="Calibri"/>
                <a:cs typeface="Calibri"/>
              </a:rPr>
              <a:t>3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spc="45" dirty="0">
                <a:latin typeface="Calibri"/>
                <a:cs typeface="Calibri"/>
              </a:rPr>
              <a:t>source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spc="95" dirty="0">
                <a:latin typeface="Calibri"/>
                <a:cs typeface="Calibri"/>
              </a:rPr>
              <a:t>encoding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spc="35" dirty="0">
                <a:latin typeface="Calibri"/>
                <a:cs typeface="Calibri"/>
              </a:rPr>
              <a:t>is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spc="70" dirty="0">
                <a:latin typeface="Calibri"/>
                <a:cs typeface="Calibri"/>
              </a:rPr>
              <a:t>UTF-8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940"/>
              </a:spcBef>
              <a:buFont typeface="Trebuchet MS"/>
              <a:buChar char="▪"/>
              <a:tabLst>
                <a:tab pos="354965" algn="l"/>
                <a:tab pos="355600" algn="l"/>
              </a:tabLst>
            </a:pPr>
            <a:r>
              <a:rPr sz="2800" dirty="0">
                <a:latin typeface="SimSun"/>
                <a:cs typeface="SimSun"/>
              </a:rPr>
              <a:t>bytes</a:t>
            </a:r>
            <a:r>
              <a:rPr sz="2800" spc="-825" dirty="0">
                <a:latin typeface="SimSun"/>
                <a:cs typeface="SimSun"/>
              </a:rPr>
              <a:t> </a:t>
            </a:r>
            <a:r>
              <a:rPr sz="2800" b="1" spc="35" dirty="0">
                <a:latin typeface="Calibri"/>
                <a:cs typeface="Calibri"/>
              </a:rPr>
              <a:t>is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40" dirty="0">
                <a:latin typeface="Calibri"/>
                <a:cs typeface="Calibri"/>
              </a:rPr>
              <a:t>a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65" dirty="0">
                <a:latin typeface="Calibri"/>
                <a:cs typeface="Calibri"/>
              </a:rPr>
              <a:t>sequence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40" dirty="0">
                <a:latin typeface="Calibri"/>
                <a:cs typeface="Calibri"/>
              </a:rPr>
              <a:t>of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25" dirty="0">
                <a:latin typeface="Calibri"/>
                <a:cs typeface="Calibri"/>
              </a:rPr>
              <a:t>bytes,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dirty="0">
                <a:latin typeface="SimSun"/>
                <a:cs typeface="SimSun"/>
              </a:rPr>
              <a:t>str</a:t>
            </a:r>
            <a:r>
              <a:rPr sz="2800" spc="-825" dirty="0">
                <a:latin typeface="SimSun"/>
                <a:cs typeface="SimSun"/>
              </a:rPr>
              <a:t> </a:t>
            </a:r>
            <a:r>
              <a:rPr sz="2800" b="1" spc="35" dirty="0">
                <a:latin typeface="Calibri"/>
                <a:cs typeface="Calibri"/>
              </a:rPr>
              <a:t>is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40" dirty="0">
                <a:latin typeface="Calibri"/>
                <a:cs typeface="Calibri"/>
              </a:rPr>
              <a:t>a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65" dirty="0">
                <a:latin typeface="Calibri"/>
                <a:cs typeface="Calibri"/>
              </a:rPr>
              <a:t>sequence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40" dirty="0">
                <a:latin typeface="Calibri"/>
                <a:cs typeface="Calibri"/>
              </a:rPr>
              <a:t>of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60" dirty="0">
                <a:latin typeface="Calibri"/>
                <a:cs typeface="Calibri"/>
              </a:rPr>
              <a:t>Unicode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65" dirty="0">
                <a:latin typeface="Calibri"/>
                <a:cs typeface="Calibri"/>
              </a:rPr>
              <a:t>codepoints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Font typeface="Trebuchet MS"/>
              <a:buChar char="▪"/>
              <a:tabLst>
                <a:tab pos="354965" algn="l"/>
                <a:tab pos="355600" algn="l"/>
              </a:tabLst>
            </a:pPr>
            <a:r>
              <a:rPr sz="2800" dirty="0">
                <a:latin typeface="SimSun"/>
                <a:cs typeface="SimSun"/>
              </a:rPr>
              <a:t>bytes</a:t>
            </a:r>
            <a:r>
              <a:rPr sz="2800" spc="-835" dirty="0">
                <a:latin typeface="SimSun"/>
                <a:cs typeface="SimSun"/>
              </a:rPr>
              <a:t> </a:t>
            </a:r>
            <a:r>
              <a:rPr sz="2800" b="1" spc="20" dirty="0">
                <a:latin typeface="Calibri"/>
                <a:cs typeface="Calibri"/>
              </a:rPr>
              <a:t>literals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40" dirty="0">
                <a:latin typeface="Calibri"/>
                <a:cs typeface="Calibri"/>
              </a:rPr>
              <a:t>prefixed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35" dirty="0">
                <a:latin typeface="Calibri"/>
                <a:cs typeface="Calibri"/>
              </a:rPr>
              <a:t>with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40" dirty="0">
                <a:latin typeface="Calibri"/>
                <a:cs typeface="Calibri"/>
              </a:rPr>
              <a:t>a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30" dirty="0">
                <a:latin typeface="Calibri"/>
                <a:cs typeface="Calibri"/>
              </a:rPr>
              <a:t>lowercase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dirty="0">
                <a:latin typeface="SimSun"/>
                <a:cs typeface="SimSun"/>
              </a:rPr>
              <a:t>b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01142" y="444436"/>
            <a:ext cx="358009" cy="7035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356" y="474403"/>
            <a:ext cx="901394" cy="905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49830" y="548448"/>
            <a:ext cx="13060" cy="406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17001" y="549937"/>
            <a:ext cx="16085" cy="30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01413" y="556835"/>
            <a:ext cx="199819" cy="5911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37249" y="692129"/>
            <a:ext cx="399334" cy="4627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16978" y="693169"/>
            <a:ext cx="349684" cy="4547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68924" y="695772"/>
            <a:ext cx="377689" cy="68349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42715" y="698373"/>
            <a:ext cx="368415" cy="6788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5532" y="1491334"/>
            <a:ext cx="273336" cy="5362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46918" y="495300"/>
            <a:ext cx="7949565" cy="762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200" dirty="0"/>
              <a:t>Summary:</a:t>
            </a:r>
            <a:r>
              <a:rPr spc="-150" dirty="0"/>
              <a:t> </a:t>
            </a:r>
            <a:r>
              <a:rPr spc="235" dirty="0"/>
              <a:t>Strings</a:t>
            </a:r>
            <a:r>
              <a:rPr spc="-150" dirty="0"/>
              <a:t> </a:t>
            </a:r>
            <a:r>
              <a:rPr spc="235" dirty="0"/>
              <a:t>and</a:t>
            </a:r>
            <a:r>
              <a:rPr spc="-150" dirty="0"/>
              <a:t> </a:t>
            </a:r>
            <a:r>
              <a:rPr spc="160" dirty="0"/>
              <a:t>Bytes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3100" y="1905000"/>
            <a:ext cx="10994390" cy="6230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Trebuchet MS"/>
              <a:buChar char="▪"/>
              <a:tabLst>
                <a:tab pos="354965" algn="l"/>
                <a:tab pos="355600" algn="l"/>
              </a:tabLst>
            </a:pPr>
            <a:r>
              <a:rPr sz="2800" b="1" spc="100" dirty="0">
                <a:latin typeface="Calibri"/>
                <a:cs typeface="Calibri"/>
              </a:rPr>
              <a:t>Single-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85" dirty="0">
                <a:latin typeface="Calibri"/>
                <a:cs typeface="Calibri"/>
              </a:rPr>
              <a:t>and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45" dirty="0">
                <a:latin typeface="Calibri"/>
                <a:cs typeface="Calibri"/>
              </a:rPr>
              <a:t>multi-line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75" dirty="0">
                <a:latin typeface="Calibri"/>
                <a:cs typeface="Calibri"/>
              </a:rPr>
              <a:t>string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100" dirty="0">
                <a:latin typeface="Calibri"/>
                <a:cs typeface="Calibri"/>
              </a:rPr>
              <a:t>quoting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40"/>
              </a:spcBef>
              <a:buFont typeface="Trebuchet MS"/>
              <a:buChar char="▪"/>
              <a:tabLst>
                <a:tab pos="354965" algn="l"/>
                <a:tab pos="355600" algn="l"/>
              </a:tabLst>
            </a:pPr>
            <a:r>
              <a:rPr sz="2800" b="1" spc="50" dirty="0">
                <a:latin typeface="Calibri"/>
                <a:cs typeface="Calibri"/>
              </a:rPr>
              <a:t>Adjacent </a:t>
            </a:r>
            <a:r>
              <a:rPr sz="2800" b="1" spc="75" dirty="0">
                <a:latin typeface="Calibri"/>
                <a:cs typeface="Calibri"/>
              </a:rPr>
              <a:t>string </a:t>
            </a:r>
            <a:r>
              <a:rPr sz="2800" b="1" spc="15" dirty="0">
                <a:latin typeface="Calibri"/>
                <a:cs typeface="Calibri"/>
              </a:rPr>
              <a:t>literal</a:t>
            </a:r>
            <a:r>
              <a:rPr sz="2800" b="1" spc="-265" dirty="0">
                <a:latin typeface="Calibri"/>
                <a:cs typeface="Calibri"/>
              </a:rPr>
              <a:t> </a:t>
            </a:r>
            <a:r>
              <a:rPr sz="2800" b="1" spc="50" dirty="0">
                <a:latin typeface="Calibri"/>
                <a:cs typeface="Calibri"/>
              </a:rPr>
              <a:t>concatenation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40"/>
              </a:spcBef>
              <a:buFont typeface="Trebuchet MS"/>
              <a:buChar char="▪"/>
              <a:tabLst>
                <a:tab pos="354965" algn="l"/>
                <a:tab pos="355600" algn="l"/>
              </a:tabLst>
            </a:pPr>
            <a:r>
              <a:rPr sz="2800" b="1" spc="40" dirty="0">
                <a:latin typeface="Calibri"/>
                <a:cs typeface="Calibri"/>
              </a:rPr>
              <a:t>Universal</a:t>
            </a:r>
            <a:r>
              <a:rPr sz="2800" b="1" spc="-114" dirty="0">
                <a:latin typeface="Calibri"/>
                <a:cs typeface="Calibri"/>
              </a:rPr>
              <a:t> </a:t>
            </a:r>
            <a:r>
              <a:rPr sz="2800" b="1" spc="45" dirty="0">
                <a:latin typeface="Calibri"/>
                <a:cs typeface="Calibri"/>
              </a:rPr>
              <a:t>newlines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40"/>
              </a:spcBef>
              <a:buFont typeface="Trebuchet MS"/>
              <a:buChar char="▪"/>
              <a:tabLst>
                <a:tab pos="354965" algn="l"/>
                <a:tab pos="355600" algn="l"/>
              </a:tabLst>
            </a:pPr>
            <a:r>
              <a:rPr sz="2800" b="1" spc="70" dirty="0">
                <a:latin typeface="Calibri"/>
                <a:cs typeface="Calibri"/>
              </a:rPr>
              <a:t>Escape </a:t>
            </a:r>
            <a:r>
              <a:rPr sz="2800" b="1" spc="60" dirty="0">
                <a:latin typeface="Calibri"/>
                <a:cs typeface="Calibri"/>
              </a:rPr>
              <a:t>sequences </a:t>
            </a:r>
            <a:r>
              <a:rPr sz="2800" b="1" spc="15" dirty="0">
                <a:latin typeface="Calibri"/>
                <a:cs typeface="Calibri"/>
              </a:rPr>
              <a:t>for </a:t>
            </a:r>
            <a:r>
              <a:rPr sz="2800" b="1" spc="40" dirty="0">
                <a:latin typeface="Calibri"/>
                <a:cs typeface="Calibri"/>
              </a:rPr>
              <a:t>control</a:t>
            </a:r>
            <a:r>
              <a:rPr sz="2800" b="1" spc="-355" dirty="0">
                <a:latin typeface="Calibri"/>
                <a:cs typeface="Calibri"/>
              </a:rPr>
              <a:t> </a:t>
            </a:r>
            <a:r>
              <a:rPr sz="2800" b="1" spc="40" dirty="0">
                <a:latin typeface="Calibri"/>
                <a:cs typeface="Calibri"/>
              </a:rPr>
              <a:t>characters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40"/>
              </a:spcBef>
              <a:buFont typeface="Trebuchet MS"/>
              <a:buChar char="▪"/>
              <a:tabLst>
                <a:tab pos="354965" algn="l"/>
                <a:tab pos="355600" algn="l"/>
              </a:tabLst>
            </a:pPr>
            <a:r>
              <a:rPr sz="2800" b="1" spc="20" dirty="0">
                <a:latin typeface="Calibri"/>
                <a:cs typeface="Calibri"/>
              </a:rPr>
              <a:t>Raw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spc="70" dirty="0">
                <a:latin typeface="Calibri"/>
                <a:cs typeface="Calibri"/>
              </a:rPr>
              <a:t>strings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spc="65" dirty="0">
                <a:latin typeface="Calibri"/>
                <a:cs typeface="Calibri"/>
              </a:rPr>
              <a:t>suppress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spc="45" dirty="0">
                <a:latin typeface="Calibri"/>
                <a:cs typeface="Calibri"/>
              </a:rPr>
              <a:t>the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spc="90" dirty="0">
                <a:latin typeface="Calibri"/>
                <a:cs typeface="Calibri"/>
              </a:rPr>
              <a:t>escaping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spc="70" dirty="0">
                <a:latin typeface="Calibri"/>
                <a:cs typeface="Calibri"/>
              </a:rPr>
              <a:t>mechanism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940"/>
              </a:spcBef>
              <a:buFont typeface="Trebuchet MS"/>
              <a:buChar char="▪"/>
              <a:tabLst>
                <a:tab pos="354965" algn="l"/>
                <a:tab pos="355600" algn="l"/>
              </a:tabLst>
            </a:pPr>
            <a:r>
              <a:rPr sz="2800" b="1" spc="55" dirty="0">
                <a:latin typeface="Calibri"/>
                <a:cs typeface="Calibri"/>
              </a:rPr>
              <a:t>Convert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40" dirty="0">
                <a:latin typeface="Calibri"/>
                <a:cs typeface="Calibri"/>
              </a:rPr>
              <a:t>other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60" dirty="0">
                <a:latin typeface="Calibri"/>
                <a:cs typeface="Calibri"/>
              </a:rPr>
              <a:t>types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35" dirty="0">
                <a:latin typeface="Calibri"/>
                <a:cs typeface="Calibri"/>
              </a:rPr>
              <a:t>with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45" dirty="0">
                <a:latin typeface="Calibri"/>
                <a:cs typeface="Calibri"/>
              </a:rPr>
              <a:t>the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dirty="0">
                <a:latin typeface="SimSun"/>
                <a:cs typeface="SimSun"/>
              </a:rPr>
              <a:t>str()</a:t>
            </a:r>
            <a:r>
              <a:rPr sz="2800" spc="-825" dirty="0">
                <a:latin typeface="SimSun"/>
                <a:cs typeface="SimSun"/>
              </a:rPr>
              <a:t> </a:t>
            </a:r>
            <a:r>
              <a:rPr sz="2800" b="1" spc="50" dirty="0">
                <a:latin typeface="Calibri"/>
                <a:cs typeface="Calibri"/>
              </a:rPr>
              <a:t>constructor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40"/>
              </a:spcBef>
              <a:buFont typeface="Trebuchet MS"/>
              <a:buChar char="▪"/>
              <a:tabLst>
                <a:tab pos="354965" algn="l"/>
                <a:tab pos="355600" algn="l"/>
              </a:tabLst>
            </a:pPr>
            <a:r>
              <a:rPr sz="2800" b="1" spc="70" dirty="0">
                <a:latin typeface="Calibri"/>
                <a:cs typeface="Calibri"/>
              </a:rPr>
              <a:t>Zero-based </a:t>
            </a:r>
            <a:r>
              <a:rPr sz="2800" b="1" spc="50" dirty="0">
                <a:latin typeface="Calibri"/>
                <a:cs typeface="Calibri"/>
              </a:rPr>
              <a:t>square-bracket </a:t>
            </a:r>
            <a:r>
              <a:rPr sz="2800" b="1" spc="95" dirty="0">
                <a:latin typeface="Calibri"/>
                <a:cs typeface="Calibri"/>
              </a:rPr>
              <a:t>indexing </a:t>
            </a:r>
            <a:r>
              <a:rPr sz="2800" b="1" spc="40" dirty="0">
                <a:latin typeface="Calibri"/>
                <a:cs typeface="Calibri"/>
              </a:rPr>
              <a:t>of</a:t>
            </a:r>
            <a:r>
              <a:rPr sz="2800" b="1" spc="-400" dirty="0">
                <a:latin typeface="Calibri"/>
                <a:cs typeface="Calibri"/>
              </a:rPr>
              <a:t> </a:t>
            </a:r>
            <a:r>
              <a:rPr sz="2800" b="1" spc="70" dirty="0">
                <a:latin typeface="Calibri"/>
                <a:cs typeface="Calibri"/>
              </a:rPr>
              <a:t>strings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40"/>
              </a:spcBef>
              <a:buFont typeface="Trebuchet MS"/>
              <a:buChar char="▪"/>
              <a:tabLst>
                <a:tab pos="354965" algn="l"/>
                <a:tab pos="355600" algn="l"/>
              </a:tabLst>
            </a:pPr>
            <a:r>
              <a:rPr sz="2800" b="1" spc="60" dirty="0">
                <a:latin typeface="Calibri"/>
                <a:cs typeface="Calibri"/>
              </a:rPr>
              <a:t>Rich </a:t>
            </a:r>
            <a:r>
              <a:rPr sz="2800" b="1" spc="40" dirty="0">
                <a:latin typeface="Calibri"/>
                <a:cs typeface="Calibri"/>
              </a:rPr>
              <a:t>variety of </a:t>
            </a:r>
            <a:r>
              <a:rPr sz="2800" b="1" spc="75" dirty="0">
                <a:latin typeface="Calibri"/>
                <a:cs typeface="Calibri"/>
              </a:rPr>
              <a:t>string</a:t>
            </a:r>
            <a:r>
              <a:rPr sz="2800" b="1" spc="-420" dirty="0">
                <a:latin typeface="Calibri"/>
                <a:cs typeface="Calibri"/>
              </a:rPr>
              <a:t> </a:t>
            </a:r>
            <a:r>
              <a:rPr sz="2800" b="1" spc="70" dirty="0">
                <a:latin typeface="Calibri"/>
                <a:cs typeface="Calibri"/>
              </a:rPr>
              <a:t>methods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40"/>
              </a:spcBef>
              <a:buFont typeface="Trebuchet MS"/>
              <a:buChar char="▪"/>
              <a:tabLst>
                <a:tab pos="354965" algn="l"/>
                <a:tab pos="355600" algn="l"/>
              </a:tabLst>
            </a:pPr>
            <a:r>
              <a:rPr sz="2800" b="1" spc="70" dirty="0">
                <a:latin typeface="Calibri"/>
                <a:cs typeface="Calibri"/>
              </a:rPr>
              <a:t>Python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spc="80" dirty="0">
                <a:latin typeface="Calibri"/>
                <a:cs typeface="Calibri"/>
              </a:rPr>
              <a:t>3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spc="45" dirty="0">
                <a:latin typeface="Calibri"/>
                <a:cs typeface="Calibri"/>
              </a:rPr>
              <a:t>source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spc="95" dirty="0">
                <a:latin typeface="Calibri"/>
                <a:cs typeface="Calibri"/>
              </a:rPr>
              <a:t>encoding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spc="35" dirty="0">
                <a:latin typeface="Calibri"/>
                <a:cs typeface="Calibri"/>
              </a:rPr>
              <a:t>is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spc="70" dirty="0">
                <a:latin typeface="Calibri"/>
                <a:cs typeface="Calibri"/>
              </a:rPr>
              <a:t>UTF-8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940"/>
              </a:spcBef>
              <a:buFont typeface="Trebuchet MS"/>
              <a:buChar char="▪"/>
              <a:tabLst>
                <a:tab pos="354965" algn="l"/>
                <a:tab pos="355600" algn="l"/>
              </a:tabLst>
            </a:pPr>
            <a:r>
              <a:rPr sz="2800" dirty="0">
                <a:latin typeface="SimSun"/>
                <a:cs typeface="SimSun"/>
              </a:rPr>
              <a:t>bytes</a:t>
            </a:r>
            <a:r>
              <a:rPr sz="2800" spc="-825" dirty="0">
                <a:latin typeface="SimSun"/>
                <a:cs typeface="SimSun"/>
              </a:rPr>
              <a:t> </a:t>
            </a:r>
            <a:r>
              <a:rPr sz="2800" b="1" spc="35" dirty="0">
                <a:latin typeface="Calibri"/>
                <a:cs typeface="Calibri"/>
              </a:rPr>
              <a:t>is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40" dirty="0">
                <a:latin typeface="Calibri"/>
                <a:cs typeface="Calibri"/>
              </a:rPr>
              <a:t>a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65" dirty="0">
                <a:latin typeface="Calibri"/>
                <a:cs typeface="Calibri"/>
              </a:rPr>
              <a:t>sequence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40" dirty="0">
                <a:latin typeface="Calibri"/>
                <a:cs typeface="Calibri"/>
              </a:rPr>
              <a:t>of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25" dirty="0">
                <a:latin typeface="Calibri"/>
                <a:cs typeface="Calibri"/>
              </a:rPr>
              <a:t>bytes,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dirty="0">
                <a:latin typeface="SimSun"/>
                <a:cs typeface="SimSun"/>
              </a:rPr>
              <a:t>str</a:t>
            </a:r>
            <a:r>
              <a:rPr sz="2800" spc="-825" dirty="0">
                <a:latin typeface="SimSun"/>
                <a:cs typeface="SimSun"/>
              </a:rPr>
              <a:t> </a:t>
            </a:r>
            <a:r>
              <a:rPr sz="2800" b="1" spc="35" dirty="0">
                <a:latin typeface="Calibri"/>
                <a:cs typeface="Calibri"/>
              </a:rPr>
              <a:t>is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40" dirty="0">
                <a:latin typeface="Calibri"/>
                <a:cs typeface="Calibri"/>
              </a:rPr>
              <a:t>a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65" dirty="0">
                <a:latin typeface="Calibri"/>
                <a:cs typeface="Calibri"/>
              </a:rPr>
              <a:t>sequence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40" dirty="0">
                <a:latin typeface="Calibri"/>
                <a:cs typeface="Calibri"/>
              </a:rPr>
              <a:t>of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60" dirty="0">
                <a:latin typeface="Calibri"/>
                <a:cs typeface="Calibri"/>
              </a:rPr>
              <a:t>Unicode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65" dirty="0">
                <a:latin typeface="Calibri"/>
                <a:cs typeface="Calibri"/>
              </a:rPr>
              <a:t>codepoints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Font typeface="Trebuchet MS"/>
              <a:buChar char="▪"/>
              <a:tabLst>
                <a:tab pos="354965" algn="l"/>
                <a:tab pos="355600" algn="l"/>
              </a:tabLst>
            </a:pPr>
            <a:r>
              <a:rPr sz="2800" dirty="0">
                <a:latin typeface="SimSun"/>
                <a:cs typeface="SimSun"/>
              </a:rPr>
              <a:t>bytes</a:t>
            </a:r>
            <a:r>
              <a:rPr sz="2800" spc="-835" dirty="0">
                <a:latin typeface="SimSun"/>
                <a:cs typeface="SimSun"/>
              </a:rPr>
              <a:t> </a:t>
            </a:r>
            <a:r>
              <a:rPr sz="2800" b="1" spc="20" dirty="0">
                <a:latin typeface="Calibri"/>
                <a:cs typeface="Calibri"/>
              </a:rPr>
              <a:t>literals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40" dirty="0">
                <a:latin typeface="Calibri"/>
                <a:cs typeface="Calibri"/>
              </a:rPr>
              <a:t>prefixed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35" dirty="0">
                <a:latin typeface="Calibri"/>
                <a:cs typeface="Calibri"/>
              </a:rPr>
              <a:t>with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40" dirty="0">
                <a:latin typeface="Calibri"/>
                <a:cs typeface="Calibri"/>
              </a:rPr>
              <a:t>a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30" dirty="0">
                <a:latin typeface="Calibri"/>
                <a:cs typeface="Calibri"/>
              </a:rPr>
              <a:t>lowercase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dirty="0">
                <a:latin typeface="SimSun"/>
                <a:cs typeface="SimSun"/>
              </a:rPr>
              <a:t>b</a:t>
            </a:r>
          </a:p>
          <a:p>
            <a:pPr marL="355600" indent="-342900">
              <a:lnSpc>
                <a:spcPct val="100000"/>
              </a:lnSpc>
              <a:spcBef>
                <a:spcPts val="940"/>
              </a:spcBef>
              <a:buFont typeface="Trebuchet MS"/>
              <a:buChar char="▪"/>
              <a:tabLst>
                <a:tab pos="354965" algn="l"/>
                <a:tab pos="355600" algn="l"/>
              </a:tabLst>
            </a:pPr>
            <a:r>
              <a:rPr sz="2800" b="1" spc="55" dirty="0">
                <a:latin typeface="Calibri"/>
                <a:cs typeface="Calibri"/>
              </a:rPr>
              <a:t>Convert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dirty="0">
                <a:latin typeface="SimSun"/>
                <a:cs typeface="SimSun"/>
              </a:rPr>
              <a:t>str</a:t>
            </a:r>
            <a:r>
              <a:rPr sz="2800" spc="-830" dirty="0">
                <a:latin typeface="SimSun"/>
                <a:cs typeface="SimSun"/>
              </a:rPr>
              <a:t> </a:t>
            </a:r>
            <a:r>
              <a:rPr sz="2800" b="1" spc="30" dirty="0">
                <a:latin typeface="Calibri"/>
                <a:cs typeface="Calibri"/>
              </a:rPr>
              <a:t>to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dirty="0">
                <a:latin typeface="SimSun"/>
                <a:cs typeface="SimSun"/>
              </a:rPr>
              <a:t>bytes</a:t>
            </a:r>
            <a:r>
              <a:rPr sz="2800" spc="-830" dirty="0">
                <a:latin typeface="SimSun"/>
                <a:cs typeface="SimSun"/>
              </a:rPr>
              <a:t> </a:t>
            </a:r>
            <a:r>
              <a:rPr sz="2800" b="1" spc="35" dirty="0">
                <a:latin typeface="Calibri"/>
                <a:cs typeface="Calibri"/>
              </a:rPr>
              <a:t>with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SimSun"/>
                <a:cs typeface="SimSun"/>
              </a:rPr>
              <a:t>encode()</a:t>
            </a:r>
            <a:r>
              <a:rPr sz="2800" b="1" spc="-10" dirty="0">
                <a:latin typeface="Calibri"/>
                <a:cs typeface="Calibri"/>
              </a:rPr>
              <a:t>,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dirty="0">
                <a:latin typeface="SimSun"/>
                <a:cs typeface="SimSun"/>
              </a:rPr>
              <a:t>bytes</a:t>
            </a:r>
            <a:r>
              <a:rPr sz="2800" spc="-830" dirty="0">
                <a:latin typeface="SimSun"/>
                <a:cs typeface="SimSun"/>
              </a:rPr>
              <a:t> </a:t>
            </a:r>
            <a:r>
              <a:rPr sz="2800" b="1" spc="30" dirty="0">
                <a:latin typeface="Calibri"/>
                <a:cs typeface="Calibri"/>
              </a:rPr>
              <a:t>to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dirty="0">
                <a:latin typeface="SimSun"/>
                <a:cs typeface="SimSun"/>
              </a:rPr>
              <a:t>str</a:t>
            </a:r>
            <a:r>
              <a:rPr sz="2800" spc="-830" dirty="0">
                <a:latin typeface="SimSun"/>
                <a:cs typeface="SimSun"/>
              </a:rPr>
              <a:t> </a:t>
            </a:r>
            <a:r>
              <a:rPr sz="2800" b="1" spc="35" dirty="0">
                <a:latin typeface="Calibri"/>
                <a:cs typeface="Calibri"/>
              </a:rPr>
              <a:t>with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dirty="0">
                <a:latin typeface="SimSun"/>
                <a:cs typeface="SimSun"/>
              </a:rPr>
              <a:t>decode()</a:t>
            </a:r>
          </a:p>
        </p:txBody>
      </p:sp>
      <p:sp>
        <p:nvSpPr>
          <p:cNvPr id="4" name="object 4"/>
          <p:cNvSpPr/>
          <p:nvPr/>
        </p:nvSpPr>
        <p:spPr>
          <a:xfrm>
            <a:off x="2801142" y="444436"/>
            <a:ext cx="358009" cy="7035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356" y="474403"/>
            <a:ext cx="901394" cy="905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49830" y="548448"/>
            <a:ext cx="13060" cy="406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17001" y="549937"/>
            <a:ext cx="16085" cy="30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01413" y="556835"/>
            <a:ext cx="199819" cy="5911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37249" y="692129"/>
            <a:ext cx="399334" cy="4627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16978" y="693169"/>
            <a:ext cx="349684" cy="4547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68924" y="695772"/>
            <a:ext cx="377689" cy="68349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42715" y="698373"/>
            <a:ext cx="368415" cy="6788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5532" y="1491334"/>
            <a:ext cx="273336" cy="5362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42900"/>
            <a:ext cx="5003800" cy="1689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641600" y="6446520"/>
            <a:ext cx="7412990" cy="10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3730" marR="5080" indent="-621665">
              <a:lnSpc>
                <a:spcPts val="4300"/>
              </a:lnSpc>
            </a:pPr>
            <a:r>
              <a:rPr sz="3600" spc="90" dirty="0">
                <a:latin typeface="Calibri"/>
                <a:cs typeface="Calibri"/>
              </a:rPr>
              <a:t>homogeneous </a:t>
            </a:r>
            <a:r>
              <a:rPr sz="3600" spc="60" dirty="0">
                <a:latin typeface="Calibri"/>
                <a:cs typeface="Calibri"/>
              </a:rPr>
              <a:t>immutable </a:t>
            </a:r>
            <a:r>
              <a:rPr sz="3600" spc="55" dirty="0">
                <a:latin typeface="Calibri"/>
                <a:cs typeface="Calibri"/>
              </a:rPr>
              <a:t>sequence</a:t>
            </a:r>
            <a:r>
              <a:rPr sz="3600" spc="-355" dirty="0">
                <a:latin typeface="Calibri"/>
                <a:cs typeface="Calibri"/>
              </a:rPr>
              <a:t> </a:t>
            </a:r>
            <a:r>
              <a:rPr sz="3600" spc="15" dirty="0">
                <a:latin typeface="Calibri"/>
                <a:cs typeface="Calibri"/>
              </a:rPr>
              <a:t>of  </a:t>
            </a:r>
            <a:r>
              <a:rPr sz="3600" spc="60" dirty="0">
                <a:latin typeface="Calibri"/>
                <a:cs typeface="Calibri"/>
              </a:rPr>
              <a:t>Unicode codepoints</a:t>
            </a:r>
            <a:r>
              <a:rPr sz="3600" spc="-1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(characters)</a:t>
            </a:r>
          </a:p>
        </p:txBody>
      </p:sp>
      <p:sp>
        <p:nvSpPr>
          <p:cNvPr id="4" name="object 4"/>
          <p:cNvSpPr/>
          <p:nvPr/>
        </p:nvSpPr>
        <p:spPr>
          <a:xfrm>
            <a:off x="3543300" y="3111500"/>
            <a:ext cx="5854700" cy="2908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594478" y="1941639"/>
            <a:ext cx="5513705" cy="10156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6600" dirty="0" smtClean="0">
                <a:latin typeface="Trebuchet MS"/>
                <a:cs typeface="Trebuchet MS"/>
              </a:rPr>
              <a:t>Advanced</a:t>
            </a:r>
            <a:endParaRPr sz="66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569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41500" y="1930400"/>
            <a:ext cx="9131300" cy="317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00509" y="2196821"/>
            <a:ext cx="8817806" cy="264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86711" y="1983992"/>
            <a:ext cx="1888845" cy="5788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 rot="60000">
            <a:off x="2144749" y="3394554"/>
            <a:ext cx="493887" cy="476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704"/>
              </a:lnSpc>
            </a:pPr>
            <a:r>
              <a:rPr sz="3750" spc="-844" dirty="0">
                <a:latin typeface="Calibri"/>
                <a:cs typeface="Calibri"/>
              </a:rPr>
              <a:t>•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664200" y="2489200"/>
            <a:ext cx="1181100" cy="609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 rot="60000">
            <a:off x="5574366" y="2394233"/>
            <a:ext cx="1299569" cy="720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675"/>
              </a:lnSpc>
            </a:pPr>
            <a:r>
              <a:rPr sz="5650" i="1" spc="495" dirty="0">
                <a:latin typeface="Trebuchet MS"/>
                <a:cs typeface="Trebuchet MS"/>
              </a:rPr>
              <a:t>str</a:t>
            </a:r>
            <a:endParaRPr sz="56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 rot="60000">
            <a:off x="2613337" y="3480739"/>
            <a:ext cx="7309261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65"/>
              </a:lnSpc>
            </a:pPr>
            <a:r>
              <a:rPr sz="3000" dirty="0">
                <a:solidFill>
                  <a:srgbClr val="BF1316"/>
                </a:solidFill>
                <a:latin typeface="SimSun"/>
                <a:cs typeface="SimSun"/>
              </a:rPr>
              <a:t>len(s)</a:t>
            </a:r>
            <a:r>
              <a:rPr sz="3000" spc="-1160" dirty="0">
                <a:solidFill>
                  <a:srgbClr val="BF1316"/>
                </a:solidFill>
                <a:latin typeface="SimSun"/>
                <a:cs typeface="SimSun"/>
              </a:rPr>
              <a:t> </a:t>
            </a:r>
            <a:r>
              <a:rPr sz="3000" spc="-30" dirty="0">
                <a:latin typeface="Calibri"/>
                <a:cs typeface="Calibri"/>
              </a:rPr>
              <a:t>gives </a:t>
            </a:r>
            <a:r>
              <a:rPr sz="3000" spc="-155" dirty="0">
                <a:latin typeface="Calibri"/>
                <a:cs typeface="Calibri"/>
              </a:rPr>
              <a:t>number </a:t>
            </a:r>
            <a:r>
              <a:rPr sz="3000" spc="-40" dirty="0">
                <a:latin typeface="Calibri"/>
                <a:cs typeface="Calibri"/>
              </a:rPr>
              <a:t>of </a:t>
            </a:r>
            <a:r>
              <a:rPr sz="3000" spc="-25" dirty="0">
                <a:latin typeface="Calibri"/>
                <a:cs typeface="Calibri"/>
              </a:rPr>
              <a:t>codepoints </a:t>
            </a:r>
            <a:r>
              <a:rPr sz="3000" spc="50" dirty="0">
                <a:latin typeface="Calibri"/>
                <a:cs typeface="Calibri"/>
              </a:rPr>
              <a:t>(characters)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55190" y="4378094"/>
            <a:ext cx="11245546" cy="334352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7339" y="4219435"/>
            <a:ext cx="11669165" cy="39147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022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53200" y="254000"/>
            <a:ext cx="6311900" cy="546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09970" y="545821"/>
            <a:ext cx="6001081" cy="49031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707980" y="308056"/>
            <a:ext cx="1888845" cy="5788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17000" y="927100"/>
            <a:ext cx="1181100" cy="609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 rot="60000">
            <a:off x="8927165" y="832133"/>
            <a:ext cx="1299569" cy="720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675"/>
              </a:lnSpc>
            </a:pPr>
            <a:r>
              <a:rPr sz="5650" i="1" spc="495" dirty="0">
                <a:latin typeface="Trebuchet MS"/>
                <a:cs typeface="Trebuchet MS"/>
              </a:rPr>
              <a:t>str</a:t>
            </a:r>
            <a:endParaRPr sz="56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 rot="60000">
            <a:off x="6849282" y="1494555"/>
            <a:ext cx="584422" cy="517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75"/>
              </a:lnSpc>
            </a:pPr>
            <a:r>
              <a:rPr sz="3750" spc="-844" dirty="0">
                <a:latin typeface="Calibri"/>
                <a:cs typeface="Calibri"/>
              </a:rPr>
              <a:t>•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 rot="60000">
            <a:off x="7360354" y="1577148"/>
            <a:ext cx="4566332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65"/>
              </a:lnSpc>
            </a:pPr>
            <a:r>
              <a:rPr sz="3000" spc="-120" dirty="0">
                <a:latin typeface="Calibri"/>
                <a:cs typeface="Calibri"/>
              </a:rPr>
              <a:t>The </a:t>
            </a:r>
            <a:r>
              <a:rPr sz="3000" dirty="0">
                <a:solidFill>
                  <a:srgbClr val="BF1316"/>
                </a:solidFill>
                <a:latin typeface="SimSun"/>
                <a:cs typeface="SimSun"/>
              </a:rPr>
              <a:t>+</a:t>
            </a:r>
            <a:r>
              <a:rPr sz="3000" spc="-1180" dirty="0">
                <a:solidFill>
                  <a:srgbClr val="BF1316"/>
                </a:solidFill>
                <a:latin typeface="SimSun"/>
                <a:cs typeface="SimSun"/>
              </a:rPr>
              <a:t> </a:t>
            </a:r>
            <a:r>
              <a:rPr sz="3000" spc="-25" dirty="0">
                <a:latin typeface="Calibri"/>
                <a:cs typeface="Calibri"/>
              </a:rPr>
              <a:t>operator </a:t>
            </a:r>
            <a:r>
              <a:rPr sz="3000" spc="-30" dirty="0">
                <a:latin typeface="Calibri"/>
                <a:cs typeface="Calibri"/>
              </a:rPr>
              <a:t>can </a:t>
            </a:r>
            <a:r>
              <a:rPr sz="3000" spc="-170" dirty="0">
                <a:latin typeface="Calibri"/>
                <a:cs typeface="Calibri"/>
              </a:rPr>
              <a:t>be </a:t>
            </a:r>
            <a:r>
              <a:rPr sz="3000" spc="-25" dirty="0">
                <a:latin typeface="Calibri"/>
                <a:cs typeface="Calibri"/>
              </a:rPr>
              <a:t>used </a:t>
            </a:r>
            <a:r>
              <a:rPr sz="3000" spc="-15" dirty="0">
                <a:latin typeface="Calibri"/>
                <a:cs typeface="Calibri"/>
              </a:rPr>
              <a:t>for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 rot="60000">
            <a:off x="7349324" y="2022974"/>
            <a:ext cx="3277232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65"/>
              </a:lnSpc>
            </a:pPr>
            <a:r>
              <a:rPr sz="3000" spc="55" dirty="0">
                <a:latin typeface="Calibri"/>
                <a:cs typeface="Calibri"/>
              </a:rPr>
              <a:t>string</a:t>
            </a:r>
            <a:r>
              <a:rPr sz="3000" spc="-150" dirty="0">
                <a:latin typeface="Calibri"/>
                <a:cs typeface="Calibri"/>
              </a:rPr>
              <a:t> </a:t>
            </a:r>
            <a:r>
              <a:rPr sz="3000" spc="-35" dirty="0">
                <a:latin typeface="Calibri"/>
                <a:cs typeface="Calibri"/>
              </a:rPr>
              <a:t>concatenation.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 rot="60000">
            <a:off x="6832437" y="2459925"/>
            <a:ext cx="584422" cy="516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70"/>
              </a:lnSpc>
            </a:pPr>
            <a:r>
              <a:rPr sz="3750" spc="-844" dirty="0">
                <a:latin typeface="Calibri"/>
                <a:cs typeface="Calibri"/>
              </a:rPr>
              <a:t>•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 rot="60000">
            <a:off x="7344049" y="2545259"/>
            <a:ext cx="4915717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65"/>
              </a:lnSpc>
            </a:pPr>
            <a:r>
              <a:rPr sz="3000" spc="114" dirty="0">
                <a:latin typeface="Calibri"/>
                <a:cs typeface="Calibri"/>
              </a:rPr>
              <a:t>Strings</a:t>
            </a:r>
            <a:r>
              <a:rPr sz="3000" spc="-125" dirty="0">
                <a:latin typeface="Calibri"/>
                <a:cs typeface="Calibri"/>
              </a:rPr>
              <a:t> </a:t>
            </a:r>
            <a:r>
              <a:rPr sz="3000" spc="-40" dirty="0">
                <a:latin typeface="Calibri"/>
                <a:cs typeface="Calibri"/>
              </a:rPr>
              <a:t>are</a:t>
            </a:r>
            <a:r>
              <a:rPr sz="3000" spc="-125" dirty="0">
                <a:latin typeface="Calibri"/>
                <a:cs typeface="Calibri"/>
              </a:rPr>
              <a:t> </a:t>
            </a:r>
            <a:r>
              <a:rPr sz="3000" spc="-120" dirty="0">
                <a:latin typeface="Calibri"/>
                <a:cs typeface="Calibri"/>
              </a:rPr>
              <a:t>immutable,</a:t>
            </a:r>
            <a:r>
              <a:rPr sz="3000" spc="-125" dirty="0">
                <a:latin typeface="Calibri"/>
                <a:cs typeface="Calibri"/>
              </a:rPr>
              <a:t> </a:t>
            </a:r>
            <a:r>
              <a:rPr sz="3000" spc="60" dirty="0">
                <a:latin typeface="Calibri"/>
                <a:cs typeface="Calibri"/>
              </a:rPr>
              <a:t>so</a:t>
            </a:r>
            <a:r>
              <a:rPr sz="3000" spc="-125" dirty="0">
                <a:latin typeface="Calibri"/>
                <a:cs typeface="Calibri"/>
              </a:rPr>
              <a:t> </a:t>
            </a:r>
            <a:r>
              <a:rPr sz="3000" spc="5" dirty="0">
                <a:latin typeface="Calibri"/>
                <a:cs typeface="Calibri"/>
              </a:rPr>
              <a:t>the</a:t>
            </a:r>
            <a:r>
              <a:rPr sz="3000" spc="-125" dirty="0"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BF1316"/>
                </a:solidFill>
                <a:latin typeface="SimSun"/>
                <a:cs typeface="SimSun"/>
              </a:rPr>
              <a:t>+=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 rot="60000">
            <a:off x="7335861" y="3001153"/>
            <a:ext cx="4773917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65"/>
              </a:lnSpc>
            </a:pPr>
            <a:r>
              <a:rPr sz="3000" spc="-25" dirty="0">
                <a:latin typeface="Calibri"/>
                <a:cs typeface="Calibri"/>
              </a:rPr>
              <a:t>operator </a:t>
            </a:r>
            <a:r>
              <a:rPr sz="3000" spc="-35" dirty="0">
                <a:latin typeface="Calibri"/>
                <a:cs typeface="Calibri"/>
              </a:rPr>
              <a:t>re-binds </a:t>
            </a:r>
            <a:r>
              <a:rPr sz="3000" spc="5" dirty="0">
                <a:latin typeface="Calibri"/>
                <a:cs typeface="Calibri"/>
              </a:rPr>
              <a:t>the</a:t>
            </a:r>
            <a:r>
              <a:rPr sz="3000" spc="-315" dirty="0">
                <a:latin typeface="Calibri"/>
                <a:cs typeface="Calibri"/>
              </a:rPr>
              <a:t> </a:t>
            </a:r>
            <a:r>
              <a:rPr sz="3000" spc="-60" dirty="0">
                <a:latin typeface="Calibri"/>
                <a:cs typeface="Calibri"/>
              </a:rPr>
              <a:t>reference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 rot="60000">
            <a:off x="7320313" y="3437228"/>
            <a:ext cx="2377057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65"/>
              </a:lnSpc>
            </a:pPr>
            <a:r>
              <a:rPr sz="3000" spc="90" dirty="0">
                <a:latin typeface="Calibri"/>
                <a:cs typeface="Calibri"/>
              </a:rPr>
              <a:t>to </a:t>
            </a:r>
            <a:r>
              <a:rPr sz="3000" spc="-5" dirty="0">
                <a:latin typeface="Calibri"/>
                <a:cs typeface="Calibri"/>
              </a:rPr>
              <a:t>a</a:t>
            </a:r>
            <a:r>
              <a:rPr sz="3000" spc="-285" dirty="0">
                <a:latin typeface="Calibri"/>
                <a:cs typeface="Calibri"/>
              </a:rPr>
              <a:t> </a:t>
            </a:r>
            <a:r>
              <a:rPr sz="3000" spc="-225" dirty="0">
                <a:latin typeface="Calibri"/>
                <a:cs typeface="Calibri"/>
              </a:rPr>
              <a:t>new </a:t>
            </a:r>
            <a:r>
              <a:rPr sz="3000" spc="-55" dirty="0">
                <a:latin typeface="Calibri"/>
                <a:cs typeface="Calibri"/>
              </a:rPr>
              <a:t>object.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 rot="60000">
            <a:off x="6808024" y="3858236"/>
            <a:ext cx="584422" cy="517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75"/>
              </a:lnSpc>
            </a:pPr>
            <a:r>
              <a:rPr sz="3750" spc="-844" dirty="0">
                <a:latin typeface="Calibri"/>
                <a:cs typeface="Calibri"/>
              </a:rPr>
              <a:t>•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 rot="60000">
            <a:off x="7319548" y="3913479"/>
            <a:ext cx="4553044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65"/>
              </a:lnSpc>
            </a:pPr>
            <a:r>
              <a:rPr sz="3000" spc="-10" dirty="0">
                <a:latin typeface="Calibri"/>
                <a:cs typeface="Calibri"/>
              </a:rPr>
              <a:t>Use </a:t>
            </a:r>
            <a:r>
              <a:rPr sz="3000" spc="-30" dirty="0">
                <a:latin typeface="Calibri"/>
                <a:cs typeface="Calibri"/>
              </a:rPr>
              <a:t>sparingly </a:t>
            </a:r>
            <a:r>
              <a:rPr sz="3000" spc="5" dirty="0">
                <a:latin typeface="Calibri"/>
                <a:cs typeface="Calibri"/>
              </a:rPr>
              <a:t>–</a:t>
            </a:r>
            <a:r>
              <a:rPr sz="3000" spc="-355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concatenation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 rot="60000">
            <a:off x="7307862" y="4410773"/>
            <a:ext cx="334094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65"/>
              </a:lnSpc>
            </a:pPr>
            <a:r>
              <a:rPr sz="3000" spc="-80" dirty="0">
                <a:latin typeface="Calibri"/>
                <a:cs typeface="Calibri"/>
              </a:rPr>
              <a:t>with</a:t>
            </a:r>
            <a:r>
              <a:rPr sz="3000" spc="-130" dirty="0"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BF1316"/>
                </a:solidFill>
                <a:latin typeface="SimSun"/>
                <a:cs typeface="SimSun"/>
              </a:rPr>
              <a:t>+</a:t>
            </a:r>
            <a:r>
              <a:rPr sz="3000" spc="-955" dirty="0">
                <a:solidFill>
                  <a:srgbClr val="BF1316"/>
                </a:solidFill>
                <a:latin typeface="SimSun"/>
                <a:cs typeface="SimSun"/>
              </a:rPr>
              <a:t> </a:t>
            </a:r>
            <a:r>
              <a:rPr sz="3000" spc="-60" dirty="0">
                <a:latin typeface="Calibri"/>
                <a:cs typeface="Calibri"/>
              </a:rPr>
              <a:t>or</a:t>
            </a:r>
            <a:r>
              <a:rPr sz="3000" spc="-130" dirty="0"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BF1316"/>
                </a:solidFill>
                <a:latin typeface="SimSun"/>
                <a:cs typeface="SimSun"/>
              </a:rPr>
              <a:t>+=</a:t>
            </a:r>
            <a:r>
              <a:rPr sz="3000" spc="-955" dirty="0">
                <a:solidFill>
                  <a:srgbClr val="BF1316"/>
                </a:solidFill>
                <a:latin typeface="SimSun"/>
                <a:cs typeface="SimSun"/>
              </a:rPr>
              <a:t> </a:t>
            </a:r>
            <a:r>
              <a:rPr sz="3000" spc="-30" dirty="0">
                <a:latin typeface="Calibri"/>
                <a:cs typeface="Calibri"/>
              </a:rPr>
              <a:t>can</a:t>
            </a:r>
            <a:r>
              <a:rPr sz="3000" spc="-130" dirty="0">
                <a:latin typeface="Calibri"/>
                <a:cs typeface="Calibri"/>
              </a:rPr>
              <a:t> </a:t>
            </a:r>
            <a:r>
              <a:rPr sz="3000" spc="5" dirty="0">
                <a:latin typeface="Calibri"/>
                <a:cs typeface="Calibri"/>
              </a:rPr>
              <a:t>cause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 rot="60000">
            <a:off x="7301444" y="4872940"/>
            <a:ext cx="3914943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65"/>
              </a:lnSpc>
            </a:pPr>
            <a:r>
              <a:rPr sz="3000" spc="-70" dirty="0">
                <a:latin typeface="Calibri"/>
                <a:cs typeface="Calibri"/>
              </a:rPr>
              <a:t>performance</a:t>
            </a:r>
            <a:r>
              <a:rPr sz="3000" spc="-210" dirty="0">
                <a:latin typeface="Calibri"/>
                <a:cs typeface="Calibri"/>
              </a:rPr>
              <a:t> </a:t>
            </a:r>
            <a:r>
              <a:rPr sz="3000" spc="-45" dirty="0">
                <a:latin typeface="Calibri"/>
                <a:cs typeface="Calibri"/>
              </a:rPr>
              <a:t>degradation.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12800" y="4381500"/>
            <a:ext cx="4902200" cy="5372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51474" y="4502115"/>
            <a:ext cx="4406911" cy="49116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1607" y="4433403"/>
            <a:ext cx="4590736" cy="52384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 rot="21420000">
            <a:off x="2138850" y="7217255"/>
            <a:ext cx="1926094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15" dirty="0">
                <a:latin typeface="Calibri"/>
                <a:cs typeface="Calibri"/>
              </a:rPr>
              <a:t>New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3600" spc="82" baseline="1157" dirty="0">
                <a:latin typeface="Calibri"/>
                <a:cs typeface="Calibri"/>
              </a:rPr>
              <a:t>oundland</a:t>
            </a:r>
            <a:endParaRPr sz="3600" baseline="1157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184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60800" y="4838700"/>
            <a:ext cx="9144000" cy="4914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17589" y="5042016"/>
            <a:ext cx="8916624" cy="44947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54010" y="4889500"/>
            <a:ext cx="1897514" cy="6113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 rot="21480000">
            <a:off x="4184944" y="8326081"/>
            <a:ext cx="493887" cy="476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704"/>
              </a:lnSpc>
            </a:pPr>
            <a:r>
              <a:rPr sz="3750" spc="-844" dirty="0">
                <a:latin typeface="Calibri"/>
                <a:cs typeface="Calibri"/>
              </a:rPr>
              <a:t>•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 rot="21480000">
            <a:off x="4650247" y="8199324"/>
            <a:ext cx="7686598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90"/>
              </a:lnSpc>
            </a:pPr>
            <a:r>
              <a:rPr sz="3000" spc="-20" dirty="0">
                <a:latin typeface="SimSun"/>
                <a:cs typeface="SimSun"/>
              </a:rPr>
              <a:t>join()</a:t>
            </a:r>
            <a:r>
              <a:rPr sz="3000" spc="-20" dirty="0">
                <a:latin typeface="Calibri"/>
                <a:cs typeface="Calibri"/>
              </a:rPr>
              <a:t>-ing </a:t>
            </a:r>
            <a:r>
              <a:rPr sz="3000" spc="-165" dirty="0">
                <a:latin typeface="Calibri"/>
                <a:cs typeface="Calibri"/>
              </a:rPr>
              <a:t>on </a:t>
            </a:r>
            <a:r>
              <a:rPr sz="3000" spc="-90" dirty="0">
                <a:latin typeface="Calibri"/>
                <a:cs typeface="Calibri"/>
              </a:rPr>
              <a:t>an </a:t>
            </a:r>
            <a:r>
              <a:rPr sz="3000" b="1" spc="-20" dirty="0">
                <a:latin typeface="Calibri"/>
                <a:cs typeface="Calibri"/>
              </a:rPr>
              <a:t>empty </a:t>
            </a:r>
            <a:r>
              <a:rPr sz="3000" b="1" spc="45" dirty="0">
                <a:latin typeface="Calibri"/>
                <a:cs typeface="Calibri"/>
              </a:rPr>
              <a:t>separator </a:t>
            </a:r>
            <a:r>
              <a:rPr sz="3000" spc="70" dirty="0">
                <a:latin typeface="Calibri"/>
                <a:cs typeface="Calibri"/>
              </a:rPr>
              <a:t>is</a:t>
            </a:r>
            <a:r>
              <a:rPr sz="3000" spc="-484" dirty="0">
                <a:latin typeface="Calibri"/>
                <a:cs typeface="Calibri"/>
              </a:rPr>
              <a:t> </a:t>
            </a:r>
            <a:r>
              <a:rPr sz="3000" spc="-90" dirty="0">
                <a:latin typeface="Calibri"/>
                <a:cs typeface="Calibri"/>
              </a:rPr>
              <a:t>an </a:t>
            </a:r>
            <a:r>
              <a:rPr sz="3000" spc="-20" dirty="0">
                <a:latin typeface="Calibri"/>
                <a:cs typeface="Calibri"/>
              </a:rPr>
              <a:t>important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 rot="21480000">
            <a:off x="4666390" y="8655610"/>
            <a:ext cx="791873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65"/>
              </a:lnSpc>
            </a:pPr>
            <a:r>
              <a:rPr sz="3000" spc="-75" dirty="0">
                <a:latin typeface="Calibri"/>
                <a:cs typeface="Calibri"/>
              </a:rPr>
              <a:t>and</a:t>
            </a:r>
            <a:r>
              <a:rPr sz="3000" spc="-114" dirty="0">
                <a:latin typeface="Calibri"/>
                <a:cs typeface="Calibri"/>
              </a:rPr>
              <a:t> </a:t>
            </a:r>
            <a:r>
              <a:rPr sz="3000" spc="175" dirty="0">
                <a:latin typeface="Calibri"/>
                <a:cs typeface="Calibri"/>
              </a:rPr>
              <a:t>fast</a:t>
            </a:r>
            <a:r>
              <a:rPr sz="3000" spc="-114" dirty="0">
                <a:latin typeface="Calibri"/>
                <a:cs typeface="Calibri"/>
              </a:rPr>
              <a:t> way </a:t>
            </a:r>
            <a:r>
              <a:rPr sz="3000" spc="-40" dirty="0">
                <a:latin typeface="Calibri"/>
                <a:cs typeface="Calibri"/>
              </a:rPr>
              <a:t>of</a:t>
            </a:r>
            <a:r>
              <a:rPr sz="3000" spc="-114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concatenating</a:t>
            </a:r>
            <a:r>
              <a:rPr sz="3000" spc="-114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a</a:t>
            </a:r>
            <a:r>
              <a:rPr sz="3000" spc="-114" dirty="0">
                <a:latin typeface="Calibri"/>
                <a:cs typeface="Calibri"/>
              </a:rPr>
              <a:t> </a:t>
            </a:r>
            <a:r>
              <a:rPr sz="3000" spc="-55" dirty="0">
                <a:latin typeface="Calibri"/>
                <a:cs typeface="Calibri"/>
              </a:rPr>
              <a:t>collection</a:t>
            </a:r>
            <a:r>
              <a:rPr sz="3000" spc="-114" dirty="0">
                <a:latin typeface="Calibri"/>
                <a:cs typeface="Calibri"/>
              </a:rPr>
              <a:t> </a:t>
            </a:r>
            <a:r>
              <a:rPr sz="3000" spc="-40" dirty="0">
                <a:latin typeface="Calibri"/>
                <a:cs typeface="Calibri"/>
              </a:rPr>
              <a:t>of</a:t>
            </a:r>
            <a:r>
              <a:rPr sz="3000" spc="-114" dirty="0">
                <a:latin typeface="Calibri"/>
                <a:cs typeface="Calibri"/>
              </a:rPr>
              <a:t> </a:t>
            </a:r>
            <a:r>
              <a:rPr sz="3000" spc="90" dirty="0">
                <a:latin typeface="Calibri"/>
                <a:cs typeface="Calibri"/>
              </a:rPr>
              <a:t>strings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08900" y="5397500"/>
            <a:ext cx="1193800" cy="635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 rot="21480000">
            <a:off x="7630025" y="5319306"/>
            <a:ext cx="1299569" cy="720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675"/>
              </a:lnSpc>
            </a:pPr>
            <a:r>
              <a:rPr sz="5650" i="1" spc="495" dirty="0">
                <a:latin typeface="Trebuchet MS"/>
                <a:cs typeface="Trebuchet MS"/>
              </a:rPr>
              <a:t>str</a:t>
            </a:r>
            <a:endParaRPr sz="56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 rot="21480000">
            <a:off x="4070090" y="6312997"/>
            <a:ext cx="584422" cy="517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75"/>
              </a:lnSpc>
            </a:pPr>
            <a:r>
              <a:rPr sz="3750" spc="-844" dirty="0">
                <a:latin typeface="Calibri"/>
                <a:cs typeface="Calibri"/>
              </a:rPr>
              <a:t>•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 rot="21480000">
            <a:off x="4580512" y="6214131"/>
            <a:ext cx="7257897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90"/>
              </a:lnSpc>
            </a:pPr>
            <a:r>
              <a:rPr sz="3000" spc="-65" dirty="0">
                <a:latin typeface="Calibri"/>
                <a:cs typeface="Calibri"/>
              </a:rPr>
              <a:t>Call</a:t>
            </a:r>
            <a:r>
              <a:rPr sz="3000" spc="-120" dirty="0">
                <a:latin typeface="Calibri"/>
                <a:cs typeface="Calibri"/>
              </a:rPr>
              <a:t> </a:t>
            </a:r>
            <a:r>
              <a:rPr sz="3000" spc="5" dirty="0">
                <a:latin typeface="Calibri"/>
                <a:cs typeface="Calibri"/>
              </a:rPr>
              <a:t>the</a:t>
            </a:r>
            <a:r>
              <a:rPr sz="3000" spc="-120" dirty="0">
                <a:latin typeface="Calibri"/>
                <a:cs typeface="Calibri"/>
              </a:rPr>
              <a:t> </a:t>
            </a:r>
            <a:r>
              <a:rPr sz="3000" dirty="0">
                <a:latin typeface="SimSun"/>
                <a:cs typeface="SimSun"/>
              </a:rPr>
              <a:t>join()</a:t>
            </a:r>
            <a:r>
              <a:rPr sz="3000" spc="-944" dirty="0">
                <a:latin typeface="SimSun"/>
                <a:cs typeface="SimSun"/>
              </a:rPr>
              <a:t> </a:t>
            </a:r>
            <a:r>
              <a:rPr sz="3000" spc="-75" dirty="0">
                <a:latin typeface="Calibri"/>
                <a:cs typeface="Calibri"/>
              </a:rPr>
              <a:t>method</a:t>
            </a:r>
            <a:r>
              <a:rPr sz="3000" spc="-120" dirty="0">
                <a:latin typeface="Calibri"/>
                <a:cs typeface="Calibri"/>
              </a:rPr>
              <a:t> </a:t>
            </a:r>
            <a:r>
              <a:rPr sz="3000" spc="-165" dirty="0">
                <a:latin typeface="Calibri"/>
                <a:cs typeface="Calibri"/>
              </a:rPr>
              <a:t>on</a:t>
            </a:r>
            <a:r>
              <a:rPr sz="3000" spc="-120" dirty="0">
                <a:latin typeface="Calibri"/>
                <a:cs typeface="Calibri"/>
              </a:rPr>
              <a:t> </a:t>
            </a:r>
            <a:r>
              <a:rPr sz="3000" spc="5" dirty="0">
                <a:latin typeface="Calibri"/>
                <a:cs typeface="Calibri"/>
              </a:rPr>
              <a:t>the</a:t>
            </a:r>
            <a:r>
              <a:rPr sz="3000" spc="-120" dirty="0">
                <a:latin typeface="Calibri"/>
                <a:cs typeface="Calibri"/>
              </a:rPr>
              <a:t> </a:t>
            </a:r>
            <a:r>
              <a:rPr sz="3000" b="1" spc="45" dirty="0">
                <a:latin typeface="Calibri"/>
                <a:cs typeface="Calibri"/>
              </a:rPr>
              <a:t>separator</a:t>
            </a:r>
            <a:r>
              <a:rPr sz="3000" b="1" spc="-120" dirty="0">
                <a:latin typeface="Calibri"/>
                <a:cs typeface="Calibri"/>
              </a:rPr>
              <a:t> </a:t>
            </a:r>
            <a:r>
              <a:rPr sz="3000" spc="55" dirty="0">
                <a:latin typeface="Calibri"/>
                <a:cs typeface="Calibri"/>
              </a:rPr>
              <a:t>string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 rot="21480000">
            <a:off x="4087819" y="6820688"/>
            <a:ext cx="584422" cy="517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75"/>
              </a:lnSpc>
            </a:pPr>
            <a:r>
              <a:rPr sz="3750" spc="-844" dirty="0">
                <a:latin typeface="Calibri"/>
                <a:cs typeface="Calibri"/>
              </a:rPr>
              <a:t>•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 rot="21480000">
            <a:off x="4597753" y="6745720"/>
            <a:ext cx="6086346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65"/>
              </a:lnSpc>
            </a:pPr>
            <a:r>
              <a:rPr sz="3000" spc="-10" dirty="0">
                <a:latin typeface="Calibri"/>
                <a:cs typeface="Calibri"/>
              </a:rPr>
              <a:t>Use</a:t>
            </a:r>
            <a:r>
              <a:rPr sz="3000" spc="-120" dirty="0">
                <a:latin typeface="Calibri"/>
                <a:cs typeface="Calibri"/>
              </a:rPr>
              <a:t> </a:t>
            </a:r>
            <a:r>
              <a:rPr sz="3000" dirty="0">
                <a:latin typeface="SimSun"/>
                <a:cs typeface="SimSun"/>
              </a:rPr>
              <a:t>split()</a:t>
            </a:r>
            <a:r>
              <a:rPr sz="3000" spc="-944" dirty="0">
                <a:latin typeface="SimSun"/>
                <a:cs typeface="SimSun"/>
              </a:rPr>
              <a:t> </a:t>
            </a:r>
            <a:r>
              <a:rPr sz="3000" spc="90" dirty="0">
                <a:latin typeface="Calibri"/>
                <a:cs typeface="Calibri"/>
              </a:rPr>
              <a:t>to</a:t>
            </a:r>
            <a:r>
              <a:rPr sz="3000" spc="-120" dirty="0">
                <a:latin typeface="Calibri"/>
                <a:cs typeface="Calibri"/>
              </a:rPr>
              <a:t> </a:t>
            </a:r>
            <a:r>
              <a:rPr sz="3000" spc="-110" dirty="0">
                <a:latin typeface="Calibri"/>
                <a:cs typeface="Calibri"/>
              </a:rPr>
              <a:t>divide</a:t>
            </a:r>
            <a:r>
              <a:rPr sz="3000" spc="-12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a</a:t>
            </a:r>
            <a:r>
              <a:rPr sz="3000" spc="-120" dirty="0">
                <a:latin typeface="Calibri"/>
                <a:cs typeface="Calibri"/>
              </a:rPr>
              <a:t> </a:t>
            </a:r>
            <a:r>
              <a:rPr sz="3000" spc="55" dirty="0">
                <a:latin typeface="Calibri"/>
                <a:cs typeface="Calibri"/>
              </a:rPr>
              <a:t>string</a:t>
            </a:r>
            <a:r>
              <a:rPr sz="3000" spc="-120" dirty="0">
                <a:latin typeface="Calibri"/>
                <a:cs typeface="Calibri"/>
              </a:rPr>
              <a:t> </a:t>
            </a:r>
            <a:r>
              <a:rPr sz="3000" spc="-35" dirty="0">
                <a:latin typeface="Calibri"/>
                <a:cs typeface="Calibri"/>
              </a:rPr>
              <a:t>into</a:t>
            </a:r>
            <a:r>
              <a:rPr sz="3000" spc="-12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a</a:t>
            </a:r>
            <a:r>
              <a:rPr sz="3000" spc="-120" dirty="0">
                <a:latin typeface="Calibri"/>
                <a:cs typeface="Calibri"/>
              </a:rPr>
              <a:t> </a:t>
            </a:r>
            <a:r>
              <a:rPr sz="3000" spc="85" dirty="0">
                <a:latin typeface="Calibri"/>
                <a:cs typeface="Calibri"/>
              </a:rPr>
              <a:t>list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 rot="21480000">
            <a:off x="4105548" y="7328378"/>
            <a:ext cx="584422" cy="517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75"/>
              </a:lnSpc>
            </a:pPr>
            <a:r>
              <a:rPr sz="3750" spc="-844" dirty="0">
                <a:latin typeface="Calibri"/>
                <a:cs typeface="Calibri"/>
              </a:rPr>
              <a:t>•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 rot="21480000">
            <a:off x="4615584" y="7250677"/>
            <a:ext cx="6242891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65"/>
              </a:lnSpc>
            </a:pPr>
            <a:r>
              <a:rPr sz="3000" spc="-45" dirty="0">
                <a:latin typeface="Calibri"/>
                <a:cs typeface="Calibri"/>
              </a:rPr>
              <a:t>Without </a:t>
            </a:r>
            <a:r>
              <a:rPr sz="3000" spc="-90" dirty="0">
                <a:latin typeface="Calibri"/>
                <a:cs typeface="Calibri"/>
              </a:rPr>
              <a:t>an </a:t>
            </a:r>
            <a:r>
              <a:rPr sz="3000" spc="-70" dirty="0">
                <a:latin typeface="Calibri"/>
                <a:cs typeface="Calibri"/>
              </a:rPr>
              <a:t>argument, </a:t>
            </a:r>
            <a:r>
              <a:rPr sz="3000" dirty="0">
                <a:latin typeface="SimSun"/>
                <a:cs typeface="SimSun"/>
              </a:rPr>
              <a:t>split()</a:t>
            </a:r>
            <a:r>
              <a:rPr sz="3000" spc="-1175" dirty="0">
                <a:latin typeface="SimSun"/>
                <a:cs typeface="SimSun"/>
              </a:rPr>
              <a:t> </a:t>
            </a:r>
            <a:r>
              <a:rPr sz="3000" spc="-55" dirty="0">
                <a:latin typeface="Calibri"/>
                <a:cs typeface="Calibri"/>
              </a:rPr>
              <a:t>divides </a:t>
            </a:r>
            <a:r>
              <a:rPr sz="3000" spc="-165" dirty="0">
                <a:latin typeface="Calibri"/>
                <a:cs typeface="Calibri"/>
              </a:rPr>
              <a:t>on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 rot="21480000">
            <a:off x="4617801" y="7786441"/>
            <a:ext cx="1754463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65"/>
              </a:lnSpc>
            </a:pPr>
            <a:r>
              <a:rPr sz="3000" spc="-40" dirty="0">
                <a:latin typeface="Calibri"/>
                <a:cs typeface="Calibri"/>
              </a:rPr>
              <a:t>whitespace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22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73500" y="5308600"/>
            <a:ext cx="9131300" cy="4178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31925" y="5511916"/>
            <a:ext cx="8889588" cy="37204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487574" y="5359400"/>
            <a:ext cx="1897514" cy="6113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83500" y="5867400"/>
            <a:ext cx="1206500" cy="635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 rot="120000">
            <a:off x="7619693" y="5783796"/>
            <a:ext cx="1299569" cy="720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675"/>
              </a:lnSpc>
            </a:pPr>
            <a:r>
              <a:rPr sz="5650" i="1" spc="495" dirty="0">
                <a:latin typeface="Trebuchet MS"/>
                <a:cs typeface="Trebuchet MS"/>
              </a:rPr>
              <a:t>str</a:t>
            </a:r>
            <a:endParaRPr sz="56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 rot="120000">
            <a:off x="4141925" y="6501447"/>
            <a:ext cx="584422" cy="516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70"/>
              </a:lnSpc>
            </a:pPr>
            <a:r>
              <a:rPr sz="3750" spc="-844" dirty="0">
                <a:latin typeface="Calibri"/>
                <a:cs typeface="Calibri"/>
              </a:rPr>
              <a:t>•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 rot="120000">
            <a:off x="4654702" y="6685246"/>
            <a:ext cx="7874967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65"/>
              </a:lnSpc>
            </a:pPr>
            <a:r>
              <a:rPr sz="3000" spc="-120" dirty="0">
                <a:latin typeface="Calibri"/>
                <a:cs typeface="Calibri"/>
              </a:rPr>
              <a:t>The </a:t>
            </a:r>
            <a:r>
              <a:rPr sz="3000" dirty="0">
                <a:solidFill>
                  <a:srgbClr val="BF1316"/>
                </a:solidFill>
                <a:latin typeface="SimSun"/>
                <a:cs typeface="SimSun"/>
              </a:rPr>
              <a:t>partition()</a:t>
            </a:r>
            <a:r>
              <a:rPr sz="3000" spc="-944" dirty="0">
                <a:solidFill>
                  <a:srgbClr val="BF1316"/>
                </a:solidFill>
                <a:latin typeface="SimSun"/>
                <a:cs typeface="SimSun"/>
              </a:rPr>
              <a:t> </a:t>
            </a:r>
            <a:r>
              <a:rPr sz="3000" spc="-75" dirty="0">
                <a:latin typeface="Calibri"/>
                <a:cs typeface="Calibri"/>
              </a:rPr>
              <a:t>method</a:t>
            </a:r>
            <a:r>
              <a:rPr sz="3000" spc="-120" dirty="0">
                <a:latin typeface="Calibri"/>
                <a:cs typeface="Calibri"/>
              </a:rPr>
              <a:t> </a:t>
            </a:r>
            <a:r>
              <a:rPr sz="3000" spc="-55" dirty="0">
                <a:latin typeface="Calibri"/>
                <a:cs typeface="Calibri"/>
              </a:rPr>
              <a:t>divides</a:t>
            </a:r>
            <a:r>
              <a:rPr sz="3000" spc="-12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a</a:t>
            </a:r>
            <a:r>
              <a:rPr sz="3000" spc="-120" dirty="0">
                <a:latin typeface="Calibri"/>
                <a:cs typeface="Calibri"/>
              </a:rPr>
              <a:t> </a:t>
            </a:r>
            <a:r>
              <a:rPr sz="3000" spc="55" dirty="0">
                <a:latin typeface="Calibri"/>
                <a:cs typeface="Calibri"/>
              </a:rPr>
              <a:t>string</a:t>
            </a:r>
            <a:r>
              <a:rPr sz="3000" spc="-120" dirty="0">
                <a:latin typeface="Calibri"/>
                <a:cs typeface="Calibri"/>
              </a:rPr>
              <a:t> </a:t>
            </a:r>
            <a:r>
              <a:rPr sz="3000" spc="-35" dirty="0">
                <a:latin typeface="Calibri"/>
                <a:cs typeface="Calibri"/>
              </a:rPr>
              <a:t>into</a:t>
            </a:r>
            <a:r>
              <a:rPr sz="3000" spc="-120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three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 rot="120000">
            <a:off x="4638065" y="7114444"/>
            <a:ext cx="6288527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65"/>
              </a:lnSpc>
            </a:pPr>
            <a:r>
              <a:rPr sz="3000" spc="-90" dirty="0">
                <a:latin typeface="Calibri"/>
                <a:cs typeface="Calibri"/>
              </a:rPr>
              <a:t>around </a:t>
            </a:r>
            <a:r>
              <a:rPr sz="3000" spc="-5" dirty="0">
                <a:latin typeface="Calibri"/>
                <a:cs typeface="Calibri"/>
              </a:rPr>
              <a:t>a </a:t>
            </a:r>
            <a:r>
              <a:rPr sz="3000" dirty="0">
                <a:latin typeface="Calibri"/>
                <a:cs typeface="Calibri"/>
              </a:rPr>
              <a:t>separator: </a:t>
            </a:r>
            <a:r>
              <a:rPr sz="3000" i="1" spc="-140" dirty="0">
                <a:latin typeface="Calibri"/>
                <a:cs typeface="Calibri"/>
              </a:rPr>
              <a:t>pre</a:t>
            </a:r>
            <a:r>
              <a:rPr sz="3000" spc="-140" dirty="0">
                <a:latin typeface="Calibri"/>
                <a:cs typeface="Calibri"/>
              </a:rPr>
              <a:t>fi</a:t>
            </a:r>
            <a:r>
              <a:rPr sz="3000" i="1" spc="-140" dirty="0">
                <a:latin typeface="Calibri"/>
                <a:cs typeface="Calibri"/>
              </a:rPr>
              <a:t>x</a:t>
            </a:r>
            <a:r>
              <a:rPr sz="3000" spc="-140" dirty="0">
                <a:latin typeface="Calibri"/>
                <a:cs typeface="Calibri"/>
              </a:rPr>
              <a:t>, </a:t>
            </a:r>
            <a:r>
              <a:rPr sz="3000" i="1" spc="-90" dirty="0">
                <a:latin typeface="Calibri"/>
                <a:cs typeface="Calibri"/>
              </a:rPr>
              <a:t>separator</a:t>
            </a:r>
            <a:r>
              <a:rPr sz="3000" spc="-90" dirty="0">
                <a:latin typeface="Calibri"/>
                <a:cs typeface="Calibri"/>
              </a:rPr>
              <a:t>,</a:t>
            </a:r>
            <a:r>
              <a:rPr sz="3000" spc="-400" dirty="0">
                <a:latin typeface="Calibri"/>
                <a:cs typeface="Calibri"/>
              </a:rPr>
              <a:t> </a:t>
            </a:r>
            <a:r>
              <a:rPr sz="3000" i="1" spc="-100" dirty="0">
                <a:latin typeface="Calibri"/>
                <a:cs typeface="Calibri"/>
              </a:rPr>
              <a:t>su</a:t>
            </a:r>
            <a:r>
              <a:rPr sz="3000" spc="-100" dirty="0">
                <a:latin typeface="Calibri"/>
                <a:cs typeface="Calibri"/>
              </a:rPr>
              <a:t>ffi</a:t>
            </a:r>
            <a:r>
              <a:rPr sz="3000" i="1" spc="-100" dirty="0">
                <a:latin typeface="Calibri"/>
                <a:cs typeface="Calibri"/>
              </a:rPr>
              <a:t>x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 rot="120000">
            <a:off x="4109062" y="7442515"/>
            <a:ext cx="584422" cy="516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70"/>
              </a:lnSpc>
            </a:pPr>
            <a:r>
              <a:rPr sz="3750" spc="-844" dirty="0">
                <a:latin typeface="Calibri"/>
                <a:cs typeface="Calibri"/>
              </a:rPr>
              <a:t>•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 rot="120000">
            <a:off x="4622703" y="7594089"/>
            <a:ext cx="758893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65"/>
              </a:lnSpc>
            </a:pPr>
            <a:r>
              <a:rPr sz="3000" spc="-125" dirty="0">
                <a:latin typeface="Calibri"/>
                <a:cs typeface="Calibri"/>
              </a:rPr>
              <a:t>Tuple</a:t>
            </a:r>
            <a:r>
              <a:rPr sz="3000" spc="-114" dirty="0">
                <a:latin typeface="Calibri"/>
                <a:cs typeface="Calibri"/>
              </a:rPr>
              <a:t> </a:t>
            </a:r>
            <a:r>
              <a:rPr sz="3000" spc="-95" dirty="0">
                <a:latin typeface="Calibri"/>
                <a:cs typeface="Calibri"/>
              </a:rPr>
              <a:t>unpacking</a:t>
            </a:r>
            <a:r>
              <a:rPr sz="3000" spc="-114" dirty="0">
                <a:latin typeface="Calibri"/>
                <a:cs typeface="Calibri"/>
              </a:rPr>
              <a:t> </a:t>
            </a:r>
            <a:r>
              <a:rPr sz="3000" spc="70" dirty="0">
                <a:latin typeface="Calibri"/>
                <a:cs typeface="Calibri"/>
              </a:rPr>
              <a:t>is</a:t>
            </a:r>
            <a:r>
              <a:rPr sz="3000" spc="-114" dirty="0">
                <a:latin typeface="Calibri"/>
                <a:cs typeface="Calibri"/>
              </a:rPr>
              <a:t> </a:t>
            </a:r>
            <a:r>
              <a:rPr sz="3000" spc="-45" dirty="0">
                <a:latin typeface="Calibri"/>
                <a:cs typeface="Calibri"/>
              </a:rPr>
              <a:t>useful</a:t>
            </a:r>
            <a:r>
              <a:rPr sz="3000" spc="-114" dirty="0">
                <a:latin typeface="Calibri"/>
                <a:cs typeface="Calibri"/>
              </a:rPr>
              <a:t> </a:t>
            </a:r>
            <a:r>
              <a:rPr sz="3000" spc="90" dirty="0">
                <a:latin typeface="Calibri"/>
                <a:cs typeface="Calibri"/>
              </a:rPr>
              <a:t>to</a:t>
            </a:r>
            <a:r>
              <a:rPr sz="3000" spc="-114" dirty="0">
                <a:latin typeface="Calibri"/>
                <a:cs typeface="Calibri"/>
              </a:rPr>
              <a:t> </a:t>
            </a:r>
            <a:r>
              <a:rPr sz="3000" spc="35" dirty="0">
                <a:latin typeface="Calibri"/>
                <a:cs typeface="Calibri"/>
              </a:rPr>
              <a:t>destructure</a:t>
            </a:r>
            <a:r>
              <a:rPr sz="3000" spc="-114" dirty="0">
                <a:latin typeface="Calibri"/>
                <a:cs typeface="Calibri"/>
              </a:rPr>
              <a:t> </a:t>
            </a:r>
            <a:r>
              <a:rPr sz="3000" spc="5" dirty="0">
                <a:latin typeface="Calibri"/>
                <a:cs typeface="Calibri"/>
              </a:rPr>
              <a:t>the</a:t>
            </a:r>
            <a:r>
              <a:rPr sz="3000" spc="-114" dirty="0">
                <a:latin typeface="Calibri"/>
                <a:cs typeface="Calibri"/>
              </a:rPr>
              <a:t> </a:t>
            </a:r>
            <a:r>
              <a:rPr sz="3000" spc="30" dirty="0">
                <a:latin typeface="Calibri"/>
                <a:cs typeface="Calibri"/>
              </a:rPr>
              <a:t>result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 rot="120000">
            <a:off x="4093106" y="7899119"/>
            <a:ext cx="584422" cy="517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75"/>
              </a:lnSpc>
            </a:pPr>
            <a:r>
              <a:rPr sz="3750" spc="-844" dirty="0">
                <a:latin typeface="Calibri"/>
                <a:cs typeface="Calibri"/>
              </a:rPr>
              <a:t>•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 rot="120000">
            <a:off x="4606814" y="8054780"/>
            <a:ext cx="78045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65"/>
              </a:lnSpc>
            </a:pPr>
            <a:r>
              <a:rPr sz="3000" spc="-10" dirty="0">
                <a:latin typeface="Calibri"/>
                <a:cs typeface="Calibri"/>
              </a:rPr>
              <a:t>Use</a:t>
            </a:r>
            <a:r>
              <a:rPr sz="3000" spc="-114" dirty="0">
                <a:latin typeface="Calibri"/>
                <a:cs typeface="Calibri"/>
              </a:rPr>
              <a:t> </a:t>
            </a:r>
            <a:r>
              <a:rPr sz="3000" spc="-40" dirty="0">
                <a:latin typeface="Calibri"/>
                <a:cs typeface="Calibri"/>
              </a:rPr>
              <a:t>underscore</a:t>
            </a:r>
            <a:r>
              <a:rPr sz="3000" spc="-114" dirty="0">
                <a:latin typeface="Calibri"/>
                <a:cs typeface="Calibri"/>
              </a:rPr>
              <a:t> </a:t>
            </a:r>
            <a:r>
              <a:rPr sz="3000" spc="135" dirty="0">
                <a:latin typeface="Calibri"/>
                <a:cs typeface="Calibri"/>
              </a:rPr>
              <a:t>as</a:t>
            </a:r>
            <a:r>
              <a:rPr sz="3000" spc="-114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a</a:t>
            </a:r>
            <a:r>
              <a:rPr sz="3000" spc="-114" dirty="0">
                <a:latin typeface="Calibri"/>
                <a:cs typeface="Calibri"/>
              </a:rPr>
              <a:t> </a:t>
            </a:r>
            <a:r>
              <a:rPr sz="3000" spc="-150" dirty="0">
                <a:latin typeface="Calibri"/>
                <a:cs typeface="Calibri"/>
              </a:rPr>
              <a:t>dummy</a:t>
            </a:r>
            <a:r>
              <a:rPr sz="3000" spc="-114" dirty="0">
                <a:latin typeface="Calibri"/>
                <a:cs typeface="Calibri"/>
              </a:rPr>
              <a:t> </a:t>
            </a:r>
            <a:r>
              <a:rPr sz="3000" spc="-150" dirty="0">
                <a:latin typeface="Calibri"/>
                <a:cs typeface="Calibri"/>
              </a:rPr>
              <a:t>name</a:t>
            </a:r>
            <a:r>
              <a:rPr sz="3000" spc="-114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for</a:t>
            </a:r>
            <a:r>
              <a:rPr sz="3000" spc="-114" dirty="0">
                <a:latin typeface="Calibri"/>
                <a:cs typeface="Calibri"/>
              </a:rPr>
              <a:t> </a:t>
            </a:r>
            <a:r>
              <a:rPr sz="3000" spc="5" dirty="0">
                <a:latin typeface="Calibri"/>
                <a:cs typeface="Calibri"/>
              </a:rPr>
              <a:t>the</a:t>
            </a:r>
            <a:r>
              <a:rPr sz="3000" spc="-114" dirty="0">
                <a:latin typeface="Calibri"/>
                <a:cs typeface="Calibri"/>
              </a:rPr>
              <a:t> </a:t>
            </a:r>
            <a:r>
              <a:rPr sz="3000" spc="25" dirty="0">
                <a:latin typeface="Calibri"/>
                <a:cs typeface="Calibri"/>
              </a:rPr>
              <a:t>separator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 rot="120000">
            <a:off x="4077150" y="8356041"/>
            <a:ext cx="584422" cy="517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75"/>
              </a:lnSpc>
            </a:pPr>
            <a:r>
              <a:rPr sz="3750" spc="-844" dirty="0">
                <a:latin typeface="Calibri"/>
                <a:cs typeface="Calibri"/>
              </a:rPr>
              <a:t>•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 rot="120000">
            <a:off x="4590752" y="8505918"/>
            <a:ext cx="7473508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65"/>
              </a:lnSpc>
            </a:pPr>
            <a:r>
              <a:rPr sz="3000" spc="-40" dirty="0">
                <a:latin typeface="Calibri"/>
                <a:cs typeface="Calibri"/>
              </a:rPr>
              <a:t>Underscore </a:t>
            </a:r>
            <a:r>
              <a:rPr sz="3000" spc="-85" dirty="0">
                <a:latin typeface="Calibri"/>
                <a:cs typeface="Calibri"/>
              </a:rPr>
              <a:t>convention </a:t>
            </a:r>
            <a:r>
              <a:rPr sz="3000" spc="-25" dirty="0">
                <a:latin typeface="Calibri"/>
                <a:cs typeface="Calibri"/>
              </a:rPr>
              <a:t>understood </a:t>
            </a:r>
            <a:r>
              <a:rPr sz="3000" spc="-90" dirty="0">
                <a:latin typeface="Calibri"/>
                <a:cs typeface="Calibri"/>
              </a:rPr>
              <a:t>by </a:t>
            </a:r>
            <a:r>
              <a:rPr sz="3000" spc="-105" dirty="0">
                <a:latin typeface="Calibri"/>
                <a:cs typeface="Calibri"/>
              </a:rPr>
              <a:t>many</a:t>
            </a:r>
            <a:r>
              <a:rPr sz="3000" spc="-335" dirty="0">
                <a:latin typeface="Calibri"/>
                <a:cs typeface="Calibri"/>
              </a:rPr>
              <a:t> </a:t>
            </a:r>
            <a:r>
              <a:rPr sz="3000" spc="30" dirty="0">
                <a:latin typeface="Calibri"/>
                <a:cs typeface="Calibri"/>
              </a:rPr>
              <a:t>tools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41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6100" y="3027720"/>
            <a:ext cx="10541000" cy="309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41200"/>
              </a:lnSpc>
              <a:tabLst>
                <a:tab pos="2755265" algn="l"/>
                <a:tab pos="4126865" algn="l"/>
                <a:tab pos="5041265" algn="l"/>
                <a:tab pos="6412865" algn="l"/>
                <a:tab pos="7327265" algn="l"/>
              </a:tabLst>
            </a:pPr>
            <a:r>
              <a:rPr sz="7200" spc="-720" dirty="0">
                <a:solidFill>
                  <a:srgbClr val="BA2121"/>
                </a:solidFill>
                <a:latin typeface="SimSun"/>
                <a:cs typeface="SimSun"/>
              </a:rPr>
              <a:t>‘This	</a:t>
            </a:r>
            <a:r>
              <a:rPr sz="7200" dirty="0">
                <a:solidFill>
                  <a:srgbClr val="BA2121"/>
                </a:solidFill>
                <a:latin typeface="SimSun"/>
                <a:cs typeface="SimSun"/>
              </a:rPr>
              <a:t>is	a	</a:t>
            </a:r>
            <a:r>
              <a:rPr sz="7200" spc="-515" dirty="0">
                <a:solidFill>
                  <a:srgbClr val="BA2121"/>
                </a:solidFill>
                <a:latin typeface="SimSun"/>
                <a:cs typeface="SimSun"/>
              </a:rPr>
              <a:t>string’  </a:t>
            </a:r>
            <a:r>
              <a:rPr sz="7200" spc="-720" dirty="0">
                <a:solidFill>
                  <a:srgbClr val="BA2121"/>
                </a:solidFill>
                <a:latin typeface="SimSun"/>
                <a:cs typeface="SimSun"/>
              </a:rPr>
              <a:t>“This</a:t>
            </a:r>
            <a:r>
              <a:rPr sz="7200" dirty="0">
                <a:solidFill>
                  <a:srgbClr val="BA2121"/>
                </a:solidFill>
                <a:latin typeface="SimSun"/>
                <a:cs typeface="SimSun"/>
              </a:rPr>
              <a:t>	is	also	a	</a:t>
            </a:r>
            <a:r>
              <a:rPr sz="7200" spc="-515" dirty="0">
                <a:solidFill>
                  <a:srgbClr val="BA2121"/>
                </a:solidFill>
                <a:latin typeface="SimSun"/>
                <a:cs typeface="SimSun"/>
              </a:rPr>
              <a:t>string”</a:t>
            </a:r>
            <a:endParaRPr sz="7200">
              <a:latin typeface="SimSun"/>
              <a:cs typeface="SimSu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18025" y="495300"/>
            <a:ext cx="3968750" cy="80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245" dirty="0"/>
              <a:t>String</a:t>
            </a:r>
            <a:r>
              <a:rPr spc="-195" dirty="0"/>
              <a:t> </a:t>
            </a:r>
            <a:r>
              <a:rPr spc="165" dirty="0"/>
              <a:t>Literals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1300" y="4876800"/>
            <a:ext cx="9829800" cy="4533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3177" y="5078224"/>
            <a:ext cx="9523025" cy="40722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40557" y="4936535"/>
            <a:ext cx="1897514" cy="6113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 rot="21480000">
            <a:off x="545116" y="6846801"/>
            <a:ext cx="584422" cy="517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75"/>
              </a:lnSpc>
            </a:pPr>
            <a:r>
              <a:rPr sz="3750" spc="-844" dirty="0">
                <a:latin typeface="Calibri"/>
                <a:cs typeface="Calibri"/>
              </a:rPr>
              <a:t>•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 rot="21480000">
            <a:off x="1054573" y="6782450"/>
            <a:ext cx="5479342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65"/>
              </a:lnSpc>
            </a:pPr>
            <a:r>
              <a:rPr sz="3000" i="1" spc="-145" dirty="0">
                <a:latin typeface="Calibri"/>
                <a:cs typeface="Calibri"/>
              </a:rPr>
              <a:t>Replacement </a:t>
            </a:r>
            <a:r>
              <a:rPr sz="3000" spc="-95" dirty="0">
                <a:latin typeface="Calibri"/>
                <a:cs typeface="Calibri"/>
              </a:rPr>
              <a:t>fi</a:t>
            </a:r>
            <a:r>
              <a:rPr sz="3000" i="1" spc="-95" dirty="0">
                <a:latin typeface="Calibri"/>
                <a:cs typeface="Calibri"/>
              </a:rPr>
              <a:t>elds </a:t>
            </a:r>
            <a:r>
              <a:rPr sz="3000" spc="-85" dirty="0">
                <a:latin typeface="Calibri"/>
                <a:cs typeface="Calibri"/>
              </a:rPr>
              <a:t>delimited </a:t>
            </a:r>
            <a:r>
              <a:rPr sz="3000" spc="-90" dirty="0">
                <a:latin typeface="Calibri"/>
                <a:cs typeface="Calibri"/>
              </a:rPr>
              <a:t>by </a:t>
            </a:r>
            <a:r>
              <a:rPr sz="3000" dirty="0">
                <a:solidFill>
                  <a:srgbClr val="BF1316"/>
                </a:solidFill>
                <a:latin typeface="SimSun"/>
                <a:cs typeface="SimSun"/>
              </a:rPr>
              <a:t>{</a:t>
            </a:r>
            <a:r>
              <a:rPr sz="3000" spc="-470" dirty="0">
                <a:solidFill>
                  <a:srgbClr val="BF1316"/>
                </a:solidFill>
                <a:latin typeface="SimSun"/>
                <a:cs typeface="SimSun"/>
              </a:rPr>
              <a:t> </a:t>
            </a:r>
            <a:r>
              <a:rPr sz="3000" spc="-75" dirty="0">
                <a:latin typeface="Calibri"/>
                <a:cs typeface="Calibri"/>
              </a:rPr>
              <a:t>and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 rot="21480000">
            <a:off x="6597413" y="6661679"/>
            <a:ext cx="42597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sz="3000" dirty="0">
                <a:solidFill>
                  <a:srgbClr val="BF1316"/>
                </a:solidFill>
                <a:latin typeface="SimSun"/>
                <a:cs typeface="SimSun"/>
              </a:rPr>
              <a:t>}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 rot="21480000">
            <a:off x="564239" y="7394726"/>
            <a:ext cx="584422" cy="516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70"/>
              </a:lnSpc>
            </a:pPr>
            <a:r>
              <a:rPr sz="3750" spc="-844" dirty="0">
                <a:latin typeface="Calibri"/>
                <a:cs typeface="Calibri"/>
              </a:rPr>
              <a:t>•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 rot="21480000">
            <a:off x="1074129" y="7254433"/>
            <a:ext cx="8248563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65"/>
              </a:lnSpc>
            </a:pPr>
            <a:r>
              <a:rPr sz="3000" spc="-35" dirty="0">
                <a:latin typeface="Calibri"/>
                <a:cs typeface="Calibri"/>
              </a:rPr>
              <a:t>Integer </a:t>
            </a:r>
            <a:r>
              <a:rPr sz="3000" spc="-90" dirty="0">
                <a:latin typeface="Calibri"/>
                <a:cs typeface="Calibri"/>
              </a:rPr>
              <a:t>field </a:t>
            </a:r>
            <a:r>
              <a:rPr sz="3000" spc="-65" dirty="0">
                <a:latin typeface="Calibri"/>
                <a:cs typeface="Calibri"/>
              </a:rPr>
              <a:t>names </a:t>
            </a:r>
            <a:r>
              <a:rPr sz="3000" spc="-30" dirty="0">
                <a:latin typeface="Calibri"/>
                <a:cs typeface="Calibri"/>
              </a:rPr>
              <a:t>matched </a:t>
            </a:r>
            <a:r>
              <a:rPr sz="3000" spc="-80" dirty="0">
                <a:latin typeface="Calibri"/>
                <a:cs typeface="Calibri"/>
              </a:rPr>
              <a:t>with </a:t>
            </a:r>
            <a:r>
              <a:rPr sz="3000" spc="-45" dirty="0">
                <a:latin typeface="Calibri"/>
                <a:cs typeface="Calibri"/>
              </a:rPr>
              <a:t>positional</a:t>
            </a:r>
            <a:r>
              <a:rPr sz="3000" spc="-36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arguments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 rot="21480000">
            <a:off x="582411" y="7915108"/>
            <a:ext cx="584422" cy="516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70"/>
              </a:lnSpc>
            </a:pPr>
            <a:r>
              <a:rPr sz="3750" spc="-844" dirty="0">
                <a:latin typeface="Calibri"/>
                <a:cs typeface="Calibri"/>
              </a:rPr>
              <a:t>•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 rot="21480000">
            <a:off x="1091856" y="7798191"/>
            <a:ext cx="6910421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65"/>
              </a:lnSpc>
            </a:pPr>
            <a:r>
              <a:rPr sz="3000" spc="-70" dirty="0">
                <a:latin typeface="Calibri"/>
                <a:cs typeface="Calibri"/>
              </a:rPr>
              <a:t>Field </a:t>
            </a:r>
            <a:r>
              <a:rPr sz="3000" spc="-65" dirty="0">
                <a:latin typeface="Calibri"/>
                <a:cs typeface="Calibri"/>
              </a:rPr>
              <a:t>names </a:t>
            </a:r>
            <a:r>
              <a:rPr sz="3000" spc="-30" dirty="0">
                <a:latin typeface="Calibri"/>
                <a:cs typeface="Calibri"/>
              </a:rPr>
              <a:t>can </a:t>
            </a:r>
            <a:r>
              <a:rPr sz="3000" spc="-170" dirty="0">
                <a:latin typeface="Calibri"/>
                <a:cs typeface="Calibri"/>
              </a:rPr>
              <a:t>be </a:t>
            </a:r>
            <a:r>
              <a:rPr sz="3000" spc="-70" dirty="0">
                <a:latin typeface="Calibri"/>
                <a:cs typeface="Calibri"/>
              </a:rPr>
              <a:t>omitted </a:t>
            </a:r>
            <a:r>
              <a:rPr sz="3000" spc="-30" dirty="0">
                <a:latin typeface="Calibri"/>
                <a:cs typeface="Calibri"/>
              </a:rPr>
              <a:t>if </a:t>
            </a:r>
            <a:r>
              <a:rPr sz="3000" spc="-25" dirty="0">
                <a:latin typeface="Calibri"/>
                <a:cs typeface="Calibri"/>
              </a:rPr>
              <a:t>used </a:t>
            </a:r>
            <a:r>
              <a:rPr sz="3000" spc="-155" dirty="0">
                <a:latin typeface="Calibri"/>
                <a:cs typeface="Calibri"/>
              </a:rPr>
              <a:t>in</a:t>
            </a:r>
            <a:r>
              <a:rPr sz="3000" spc="-450" dirty="0">
                <a:latin typeface="Calibri"/>
                <a:cs typeface="Calibri"/>
              </a:rPr>
              <a:t> </a:t>
            </a:r>
            <a:r>
              <a:rPr sz="3000" spc="-70" dirty="0">
                <a:latin typeface="Calibri"/>
                <a:cs typeface="Calibri"/>
              </a:rPr>
              <a:t>sequence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 rot="21480000">
            <a:off x="600583" y="8435491"/>
            <a:ext cx="584422" cy="516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70"/>
              </a:lnSpc>
            </a:pPr>
            <a:r>
              <a:rPr sz="3750" spc="-844" dirty="0">
                <a:latin typeface="Calibri"/>
                <a:cs typeface="Calibri"/>
              </a:rPr>
              <a:t>•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 rot="21480000">
            <a:off x="1110318" y="8305283"/>
            <a:ext cx="7671377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65"/>
              </a:lnSpc>
            </a:pPr>
            <a:r>
              <a:rPr sz="3000" spc="-120" dirty="0">
                <a:latin typeface="Calibri"/>
                <a:cs typeface="Calibri"/>
              </a:rPr>
              <a:t>Named </a:t>
            </a:r>
            <a:r>
              <a:rPr sz="3000" spc="-30" dirty="0">
                <a:latin typeface="Calibri"/>
                <a:cs typeface="Calibri"/>
              </a:rPr>
              <a:t>fields </a:t>
            </a:r>
            <a:r>
              <a:rPr sz="3000" spc="-40" dirty="0">
                <a:latin typeface="Calibri"/>
                <a:cs typeface="Calibri"/>
              </a:rPr>
              <a:t>are </a:t>
            </a:r>
            <a:r>
              <a:rPr sz="3000" spc="-30" dirty="0">
                <a:latin typeface="Calibri"/>
                <a:cs typeface="Calibri"/>
              </a:rPr>
              <a:t>matched </a:t>
            </a:r>
            <a:r>
              <a:rPr sz="3000" spc="-80" dirty="0">
                <a:latin typeface="Calibri"/>
                <a:cs typeface="Calibri"/>
              </a:rPr>
              <a:t>with </a:t>
            </a:r>
            <a:r>
              <a:rPr sz="3000" spc="-110" dirty="0">
                <a:latin typeface="Calibri"/>
                <a:cs typeface="Calibri"/>
              </a:rPr>
              <a:t>keyword</a:t>
            </a:r>
            <a:r>
              <a:rPr sz="3000" spc="-40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arguments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483100" y="5499100"/>
            <a:ext cx="1193800" cy="635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 rot="21480000">
            <a:off x="4404223" y="5420907"/>
            <a:ext cx="1299569" cy="720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675"/>
              </a:lnSpc>
            </a:pPr>
            <a:r>
              <a:rPr sz="5650" i="1" spc="495" dirty="0">
                <a:latin typeface="Trebuchet MS"/>
                <a:cs typeface="Trebuchet MS"/>
              </a:rPr>
              <a:t>str</a:t>
            </a:r>
            <a:endParaRPr sz="565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 rot="21480000">
            <a:off x="525171" y="6275649"/>
            <a:ext cx="584422" cy="517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75"/>
              </a:lnSpc>
            </a:pPr>
            <a:r>
              <a:rPr sz="3750" spc="-844" dirty="0">
                <a:latin typeface="Calibri"/>
                <a:cs typeface="Calibri"/>
              </a:rPr>
              <a:t>•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 rot="21480000">
            <a:off x="1035336" y="6194192"/>
            <a:ext cx="6457769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65"/>
              </a:lnSpc>
            </a:pPr>
            <a:r>
              <a:rPr sz="3000" spc="-10" dirty="0">
                <a:latin typeface="Calibri"/>
                <a:cs typeface="Calibri"/>
              </a:rPr>
              <a:t>Use</a:t>
            </a:r>
            <a:r>
              <a:rPr sz="3000" spc="-120" dirty="0"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BF1316"/>
                </a:solidFill>
                <a:latin typeface="SimSun"/>
                <a:cs typeface="SimSun"/>
              </a:rPr>
              <a:t>format()</a:t>
            </a:r>
            <a:r>
              <a:rPr sz="3000" spc="-944" dirty="0">
                <a:solidFill>
                  <a:srgbClr val="BF1316"/>
                </a:solidFill>
                <a:latin typeface="SimSun"/>
                <a:cs typeface="SimSun"/>
              </a:rPr>
              <a:t> </a:t>
            </a:r>
            <a:r>
              <a:rPr sz="3000" spc="90" dirty="0">
                <a:latin typeface="Calibri"/>
                <a:cs typeface="Calibri"/>
              </a:rPr>
              <a:t>to</a:t>
            </a:r>
            <a:r>
              <a:rPr sz="3000" spc="-120" dirty="0">
                <a:latin typeface="Calibri"/>
                <a:cs typeface="Calibri"/>
              </a:rPr>
              <a:t> </a:t>
            </a:r>
            <a:r>
              <a:rPr sz="3000" spc="30" dirty="0">
                <a:latin typeface="Calibri"/>
                <a:cs typeface="Calibri"/>
              </a:rPr>
              <a:t>insert</a:t>
            </a:r>
            <a:r>
              <a:rPr sz="3000" spc="-120" dirty="0">
                <a:latin typeface="Calibri"/>
                <a:cs typeface="Calibri"/>
              </a:rPr>
              <a:t> </a:t>
            </a:r>
            <a:r>
              <a:rPr sz="3000" spc="-55" dirty="0">
                <a:latin typeface="Calibri"/>
                <a:cs typeface="Calibri"/>
              </a:rPr>
              <a:t>values</a:t>
            </a:r>
            <a:r>
              <a:rPr sz="3000" spc="-120" dirty="0">
                <a:latin typeface="Calibri"/>
                <a:cs typeface="Calibri"/>
              </a:rPr>
              <a:t> </a:t>
            </a:r>
            <a:r>
              <a:rPr sz="3000" spc="-35" dirty="0">
                <a:latin typeface="Calibri"/>
                <a:cs typeface="Calibri"/>
              </a:rPr>
              <a:t>into</a:t>
            </a:r>
            <a:r>
              <a:rPr sz="3000" spc="-120" dirty="0">
                <a:latin typeface="Calibri"/>
                <a:cs typeface="Calibri"/>
              </a:rPr>
              <a:t> </a:t>
            </a:r>
            <a:r>
              <a:rPr sz="3000" spc="90" dirty="0">
                <a:latin typeface="Calibri"/>
                <a:cs typeface="Calibri"/>
              </a:rPr>
              <a:t>strings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334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5900" y="4521200"/>
            <a:ext cx="8026400" cy="4876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7040" y="4749800"/>
            <a:ext cx="7708637" cy="43891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00578" y="4576199"/>
            <a:ext cx="1897514" cy="6113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43300" y="5207000"/>
            <a:ext cx="1193800" cy="635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 rot="21480000">
            <a:off x="3464423" y="5128806"/>
            <a:ext cx="1299569" cy="720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675"/>
              </a:lnSpc>
            </a:pPr>
            <a:r>
              <a:rPr sz="5650" i="1" spc="495" dirty="0">
                <a:latin typeface="Trebuchet MS"/>
                <a:cs typeface="Trebuchet MS"/>
              </a:rPr>
              <a:t>str</a:t>
            </a:r>
            <a:endParaRPr sz="56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 rot="21480000">
            <a:off x="375513" y="6059839"/>
            <a:ext cx="584422" cy="517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75"/>
              </a:lnSpc>
            </a:pPr>
            <a:r>
              <a:rPr sz="3750" spc="-844" dirty="0">
                <a:latin typeface="Calibri"/>
                <a:cs typeface="Calibri"/>
              </a:rPr>
              <a:t>•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 rot="21480000">
            <a:off x="884747" y="5950499"/>
            <a:ext cx="6495169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65"/>
              </a:lnSpc>
            </a:pPr>
            <a:r>
              <a:rPr sz="3000" spc="120" dirty="0">
                <a:latin typeface="Calibri"/>
                <a:cs typeface="Calibri"/>
              </a:rPr>
              <a:t>Access</a:t>
            </a:r>
            <a:r>
              <a:rPr sz="3000" spc="-480" dirty="0">
                <a:latin typeface="Calibri"/>
                <a:cs typeface="Calibri"/>
              </a:rPr>
              <a:t> </a:t>
            </a:r>
            <a:r>
              <a:rPr sz="3000" spc="-55" dirty="0">
                <a:latin typeface="Calibri"/>
                <a:cs typeface="Calibri"/>
              </a:rPr>
              <a:t>values </a:t>
            </a:r>
            <a:r>
              <a:rPr sz="3000" spc="-45" dirty="0">
                <a:latin typeface="Calibri"/>
                <a:cs typeface="Calibri"/>
              </a:rPr>
              <a:t>through </a:t>
            </a:r>
            <a:r>
              <a:rPr sz="3000" spc="5" dirty="0">
                <a:latin typeface="Calibri"/>
                <a:cs typeface="Calibri"/>
              </a:rPr>
              <a:t>keys </a:t>
            </a:r>
            <a:r>
              <a:rPr sz="3000" spc="-60" dirty="0">
                <a:latin typeface="Calibri"/>
                <a:cs typeface="Calibri"/>
              </a:rPr>
              <a:t>or indexes </a:t>
            </a:r>
            <a:r>
              <a:rPr sz="3000" spc="-80" dirty="0">
                <a:latin typeface="Calibri"/>
                <a:cs typeface="Calibri"/>
              </a:rPr>
              <a:t>with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 rot="21480000">
            <a:off x="900464" y="6414261"/>
            <a:ext cx="6104092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65"/>
              </a:lnSpc>
            </a:pPr>
            <a:r>
              <a:rPr sz="3000" spc="-20" dirty="0">
                <a:latin typeface="Calibri"/>
                <a:cs typeface="Calibri"/>
              </a:rPr>
              <a:t>square </a:t>
            </a:r>
            <a:r>
              <a:rPr sz="3000" spc="35" dirty="0">
                <a:latin typeface="Calibri"/>
                <a:cs typeface="Calibri"/>
              </a:rPr>
              <a:t>brackets </a:t>
            </a:r>
            <a:r>
              <a:rPr sz="3000" spc="-155" dirty="0">
                <a:latin typeface="Calibri"/>
                <a:cs typeface="Calibri"/>
              </a:rPr>
              <a:t>in </a:t>
            </a:r>
            <a:r>
              <a:rPr sz="3000" spc="5" dirty="0">
                <a:latin typeface="Calibri"/>
                <a:cs typeface="Calibri"/>
              </a:rPr>
              <a:t>the </a:t>
            </a:r>
            <a:r>
              <a:rPr sz="3000" spc="-65" dirty="0">
                <a:latin typeface="Calibri"/>
                <a:cs typeface="Calibri"/>
              </a:rPr>
              <a:t>replacement</a:t>
            </a:r>
            <a:r>
              <a:rPr sz="3000" spc="-480" dirty="0">
                <a:latin typeface="Calibri"/>
                <a:cs typeface="Calibri"/>
              </a:rPr>
              <a:t> </a:t>
            </a:r>
            <a:r>
              <a:rPr sz="3000" spc="-110" dirty="0">
                <a:latin typeface="Calibri"/>
                <a:cs typeface="Calibri"/>
              </a:rPr>
              <a:t>field.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 rot="21480000">
            <a:off x="407425" y="6973682"/>
            <a:ext cx="584422" cy="517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75"/>
              </a:lnSpc>
            </a:pPr>
            <a:r>
              <a:rPr sz="3750" spc="-844" dirty="0">
                <a:latin typeface="Calibri"/>
                <a:cs typeface="Calibri"/>
              </a:rPr>
              <a:t>•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 rot="21480000">
            <a:off x="915620" y="6887651"/>
            <a:ext cx="5162657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65"/>
              </a:lnSpc>
            </a:pPr>
            <a:r>
              <a:rPr sz="3000" spc="120" dirty="0">
                <a:latin typeface="Calibri"/>
                <a:cs typeface="Calibri"/>
              </a:rPr>
              <a:t>Access</a:t>
            </a:r>
            <a:r>
              <a:rPr sz="3000" spc="-470" dirty="0">
                <a:latin typeface="Calibri"/>
                <a:cs typeface="Calibri"/>
              </a:rPr>
              <a:t> </a:t>
            </a:r>
            <a:r>
              <a:rPr sz="3000" spc="25" dirty="0">
                <a:latin typeface="Calibri"/>
                <a:cs typeface="Calibri"/>
              </a:rPr>
              <a:t>attributes </a:t>
            </a:r>
            <a:r>
              <a:rPr sz="3000" spc="-40" dirty="0">
                <a:latin typeface="Calibri"/>
                <a:cs typeface="Calibri"/>
              </a:rPr>
              <a:t>using </a:t>
            </a:r>
            <a:r>
              <a:rPr sz="3000" spc="40" dirty="0">
                <a:latin typeface="Calibri"/>
                <a:cs typeface="Calibri"/>
              </a:rPr>
              <a:t>dot </a:t>
            </a:r>
            <a:r>
              <a:rPr sz="3000" spc="-155" dirty="0">
                <a:latin typeface="Calibri"/>
                <a:cs typeface="Calibri"/>
              </a:rPr>
              <a:t>in </a:t>
            </a:r>
            <a:r>
              <a:rPr sz="3000" spc="5" dirty="0">
                <a:latin typeface="Calibri"/>
                <a:cs typeface="Calibri"/>
              </a:rPr>
              <a:t>the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 rot="21480000">
            <a:off x="925726" y="7388259"/>
            <a:ext cx="2672077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65"/>
              </a:lnSpc>
            </a:pPr>
            <a:r>
              <a:rPr sz="3000" spc="-65" dirty="0">
                <a:latin typeface="Calibri"/>
                <a:cs typeface="Calibri"/>
              </a:rPr>
              <a:t>replacement</a:t>
            </a:r>
            <a:r>
              <a:rPr sz="3000" spc="-175" dirty="0">
                <a:latin typeface="Calibri"/>
                <a:cs typeface="Calibri"/>
              </a:rPr>
              <a:t> </a:t>
            </a:r>
            <a:r>
              <a:rPr sz="3000" spc="-110" dirty="0">
                <a:latin typeface="Calibri"/>
                <a:cs typeface="Calibri"/>
              </a:rPr>
              <a:t>field.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 rot="21480000">
            <a:off x="439337" y="7887525"/>
            <a:ext cx="584422" cy="517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75"/>
              </a:lnSpc>
            </a:pPr>
            <a:r>
              <a:rPr sz="3750" spc="-844" dirty="0">
                <a:latin typeface="Calibri"/>
                <a:cs typeface="Calibri"/>
              </a:rPr>
              <a:t>•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 rot="21480000">
            <a:off x="948654" y="7775506"/>
            <a:ext cx="66485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65"/>
              </a:lnSpc>
            </a:pPr>
            <a:r>
              <a:rPr sz="3000" spc="-120" dirty="0">
                <a:latin typeface="Calibri"/>
                <a:cs typeface="Calibri"/>
              </a:rPr>
              <a:t>The </a:t>
            </a:r>
            <a:r>
              <a:rPr sz="3000" spc="-65" dirty="0">
                <a:latin typeface="Calibri"/>
                <a:cs typeface="Calibri"/>
              </a:rPr>
              <a:t>replacement </a:t>
            </a:r>
            <a:r>
              <a:rPr sz="3000" spc="-90" dirty="0">
                <a:latin typeface="Calibri"/>
                <a:cs typeface="Calibri"/>
              </a:rPr>
              <a:t>field </a:t>
            </a:r>
            <a:r>
              <a:rPr sz="3000" spc="-95" dirty="0">
                <a:latin typeface="Calibri"/>
                <a:cs typeface="Calibri"/>
              </a:rPr>
              <a:t>mini-language</a:t>
            </a:r>
            <a:r>
              <a:rPr sz="3000" spc="-235" dirty="0">
                <a:latin typeface="Calibri"/>
                <a:cs typeface="Calibri"/>
              </a:rPr>
              <a:t> </a:t>
            </a:r>
            <a:r>
              <a:rPr sz="3000" spc="-55" dirty="0">
                <a:latin typeface="Calibri"/>
                <a:cs typeface="Calibri"/>
              </a:rPr>
              <a:t>provides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 rot="21480000">
            <a:off x="964654" y="8230918"/>
            <a:ext cx="67348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65"/>
              </a:lnSpc>
            </a:pPr>
            <a:r>
              <a:rPr sz="3000" i="1" spc="-235" dirty="0">
                <a:latin typeface="Calibri"/>
                <a:cs typeface="Calibri"/>
              </a:rPr>
              <a:t>many </a:t>
            </a:r>
            <a:r>
              <a:rPr sz="3000" spc="-120" dirty="0">
                <a:latin typeface="Calibri"/>
                <a:cs typeface="Calibri"/>
              </a:rPr>
              <a:t>value </a:t>
            </a:r>
            <a:r>
              <a:rPr sz="3000" spc="-75" dirty="0">
                <a:latin typeface="Calibri"/>
                <a:cs typeface="Calibri"/>
              </a:rPr>
              <a:t>and </a:t>
            </a:r>
            <a:r>
              <a:rPr sz="3000" spc="-80" dirty="0">
                <a:latin typeface="Calibri"/>
                <a:cs typeface="Calibri"/>
              </a:rPr>
              <a:t>alignment </a:t>
            </a:r>
            <a:r>
              <a:rPr sz="3000" spc="-35" dirty="0">
                <a:latin typeface="Calibri"/>
                <a:cs typeface="Calibri"/>
              </a:rPr>
              <a:t>formatting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spc="-45" dirty="0">
                <a:latin typeface="Calibri"/>
                <a:cs typeface="Calibri"/>
              </a:rPr>
              <a:t>options.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74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6620" y="495300"/>
            <a:ext cx="6131560" cy="80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235" dirty="0"/>
              <a:t>Strings </a:t>
            </a:r>
            <a:r>
              <a:rPr spc="140" dirty="0"/>
              <a:t>with</a:t>
            </a:r>
            <a:r>
              <a:rPr spc="-560" dirty="0"/>
              <a:t> </a:t>
            </a:r>
            <a:r>
              <a:rPr spc="140" dirty="0"/>
              <a:t>Newlines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79700" y="3200400"/>
            <a:ext cx="6828155" cy="307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0700" indent="-508000">
              <a:lnSpc>
                <a:spcPct val="100000"/>
              </a:lnSpc>
              <a:buClr>
                <a:srgbClr val="000000"/>
              </a:buClr>
              <a:buSzPct val="43750"/>
              <a:buFont typeface="Lucida Sans"/>
              <a:buAutoNum type="arabicPeriod"/>
              <a:tabLst>
                <a:tab pos="520700" algn="l"/>
              </a:tabLst>
            </a:pPr>
            <a:r>
              <a:rPr sz="6400" b="1" spc="55" dirty="0">
                <a:solidFill>
                  <a:srgbClr val="E04B00"/>
                </a:solidFill>
                <a:latin typeface="Calibri"/>
                <a:cs typeface="Calibri"/>
              </a:rPr>
              <a:t>Multiline</a:t>
            </a:r>
            <a:r>
              <a:rPr sz="6400" b="1" spc="-170" dirty="0">
                <a:solidFill>
                  <a:srgbClr val="E04B00"/>
                </a:solidFill>
                <a:latin typeface="Calibri"/>
                <a:cs typeface="Calibri"/>
              </a:rPr>
              <a:t> </a:t>
            </a:r>
            <a:r>
              <a:rPr sz="6400" b="1" spc="165" dirty="0">
                <a:solidFill>
                  <a:srgbClr val="929292"/>
                </a:solidFill>
                <a:latin typeface="Calibri"/>
                <a:cs typeface="Calibri"/>
              </a:rPr>
              <a:t>strings</a:t>
            </a:r>
            <a:endParaRPr sz="6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Lucida Sans"/>
              <a:buAutoNum type="arabicPeriod"/>
            </a:pPr>
            <a:endParaRPr sz="7300">
              <a:latin typeface="Times New Roman"/>
              <a:cs typeface="Times New Roman"/>
            </a:endParaRPr>
          </a:p>
          <a:p>
            <a:pPr marL="520700" indent="-508000">
              <a:lnSpc>
                <a:spcPct val="100000"/>
              </a:lnSpc>
              <a:buClr>
                <a:srgbClr val="000000"/>
              </a:buClr>
              <a:buSzPct val="43750"/>
              <a:buFont typeface="Lucida Sans"/>
              <a:buAutoNum type="arabicPeriod"/>
              <a:tabLst>
                <a:tab pos="520700" algn="l"/>
              </a:tabLst>
            </a:pPr>
            <a:r>
              <a:rPr sz="6400" b="1" spc="160" dirty="0">
                <a:solidFill>
                  <a:srgbClr val="E04B00"/>
                </a:solidFill>
                <a:latin typeface="Calibri"/>
                <a:cs typeface="Calibri"/>
              </a:rPr>
              <a:t>Escape</a:t>
            </a:r>
            <a:r>
              <a:rPr sz="6400" b="1" spc="-185" dirty="0">
                <a:solidFill>
                  <a:srgbClr val="E04B00"/>
                </a:solidFill>
                <a:latin typeface="Calibri"/>
                <a:cs typeface="Calibri"/>
              </a:rPr>
              <a:t> </a:t>
            </a:r>
            <a:r>
              <a:rPr sz="6400" b="1" spc="145" dirty="0">
                <a:solidFill>
                  <a:srgbClr val="929292"/>
                </a:solidFill>
                <a:latin typeface="Calibri"/>
                <a:cs typeface="Calibri"/>
              </a:rPr>
              <a:t>sequences</a:t>
            </a:r>
            <a:endParaRPr sz="6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5300" y="2133600"/>
            <a:ext cx="4584700" cy="1003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5000" y="5245100"/>
            <a:ext cx="1625600" cy="2438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97200" y="5664200"/>
            <a:ext cx="3975100" cy="1587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76562" y="4542899"/>
            <a:ext cx="8397240" cy="38100"/>
          </a:xfrm>
          <a:custGeom>
            <a:avLst/>
            <a:gdLst/>
            <a:ahLst/>
            <a:cxnLst/>
            <a:rect l="l" t="t" r="r" b="b"/>
            <a:pathLst>
              <a:path w="8397240" h="38100">
                <a:moveTo>
                  <a:pt x="0" y="0"/>
                </a:moveTo>
                <a:lnTo>
                  <a:pt x="8396868" y="37659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242300" y="1816100"/>
            <a:ext cx="3683000" cy="1968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9600" b="0" spc="-1600" dirty="0">
                <a:solidFill>
                  <a:srgbClr val="BA2121"/>
                </a:solidFill>
                <a:latin typeface="SimSun"/>
                <a:cs typeface="SimSun"/>
              </a:rPr>
              <a:t>‘\r\n’</a:t>
            </a:r>
            <a:endParaRPr sz="9600">
              <a:latin typeface="SimSun"/>
              <a:cs typeface="SimSun"/>
            </a:endParaRPr>
          </a:p>
          <a:p>
            <a:pPr marL="113030" algn="ctr">
              <a:lnSpc>
                <a:spcPct val="100000"/>
              </a:lnSpc>
              <a:spcBef>
                <a:spcPts val="880"/>
              </a:spcBef>
              <a:tabLst>
                <a:tab pos="2288540" algn="l"/>
              </a:tabLst>
            </a:pPr>
            <a:r>
              <a:rPr sz="2400" b="0" spc="15" dirty="0">
                <a:latin typeface="Calibri"/>
                <a:cs typeface="Calibri"/>
              </a:rPr>
              <a:t>carriage-return	</a:t>
            </a:r>
            <a:r>
              <a:rPr sz="2400" b="0" spc="30" dirty="0">
                <a:latin typeface="Calibri"/>
                <a:cs typeface="Calibri"/>
              </a:rPr>
              <a:t>newline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64600" y="5638800"/>
            <a:ext cx="2463800" cy="186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600" spc="-2400" dirty="0">
                <a:solidFill>
                  <a:srgbClr val="BA2121"/>
                </a:solidFill>
                <a:latin typeface="SimSun"/>
                <a:cs typeface="SimSun"/>
              </a:rPr>
              <a:t>‘\n’</a:t>
            </a:r>
            <a:endParaRPr sz="9600">
              <a:latin typeface="SimSun"/>
              <a:cs typeface="SimSun"/>
            </a:endParaRPr>
          </a:p>
          <a:p>
            <a:pPr marL="901700">
              <a:lnSpc>
                <a:spcPct val="100000"/>
              </a:lnSpc>
              <a:spcBef>
                <a:spcPts val="80"/>
              </a:spcBef>
            </a:pPr>
            <a:r>
              <a:rPr sz="2400" spc="30" dirty="0">
                <a:latin typeface="Calibri"/>
                <a:cs typeface="Calibri"/>
              </a:rPr>
              <a:t>newline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D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00792" y="495300"/>
            <a:ext cx="5403215" cy="80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60" dirty="0"/>
              <a:t>Universal</a:t>
            </a:r>
            <a:r>
              <a:rPr spc="-165" dirty="0"/>
              <a:t> </a:t>
            </a:r>
            <a:r>
              <a:rPr spc="140" dirty="0"/>
              <a:t>Newlines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19700" y="3238500"/>
            <a:ext cx="3035300" cy="144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400"/>
              </a:lnSpc>
            </a:pPr>
            <a:r>
              <a:rPr sz="9600" spc="-2400" dirty="0" smtClean="0">
                <a:solidFill>
                  <a:srgbClr val="BA2121"/>
                </a:solidFill>
                <a:latin typeface="SimSun"/>
                <a:cs typeface="SimSun"/>
              </a:rPr>
              <a:t>‘\n</a:t>
            </a:r>
            <a:r>
              <a:rPr sz="9600" spc="-2400" dirty="0">
                <a:solidFill>
                  <a:srgbClr val="BA2121"/>
                </a:solidFill>
                <a:latin typeface="SimSun"/>
                <a:cs typeface="SimSun"/>
              </a:rPr>
              <a:t>’</a:t>
            </a:r>
            <a:endParaRPr sz="9600" dirty="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9300" y="6223000"/>
            <a:ext cx="11480800" cy="278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3704" y="6432991"/>
            <a:ext cx="11160696" cy="23146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11691" y="6277732"/>
            <a:ext cx="1892912" cy="5938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 rot="21540000">
            <a:off x="5240606" y="7002026"/>
            <a:ext cx="2012708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sz="4000" b="1" spc="160" dirty="0">
                <a:latin typeface="Calibri"/>
                <a:cs typeface="Calibri"/>
              </a:rPr>
              <a:t>PEP</a:t>
            </a:r>
            <a:r>
              <a:rPr sz="4000" b="1" spc="-315" dirty="0">
                <a:latin typeface="Calibri"/>
                <a:cs typeface="Calibri"/>
              </a:rPr>
              <a:t> </a:t>
            </a:r>
            <a:r>
              <a:rPr sz="4000" b="1" spc="595" dirty="0">
                <a:latin typeface="Calibri"/>
                <a:cs typeface="Calibri"/>
              </a:rPr>
              <a:t>278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 rot="21540000">
            <a:off x="1272901" y="7732579"/>
            <a:ext cx="10177131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sz="4000" dirty="0">
                <a:solidFill>
                  <a:srgbClr val="228BBF"/>
                </a:solidFill>
                <a:latin typeface="SimSun"/>
                <a:cs typeface="SimSun"/>
                <a:hlinkClick r:id="rId5"/>
              </a:rPr>
              <a:t>http://www.python.org/dev/peps/pep-0278/</a:t>
            </a:r>
            <a:endParaRPr sz="4000">
              <a:latin typeface="SimSun"/>
              <a:cs typeface="SimSu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2238" y="495300"/>
            <a:ext cx="5140325" cy="80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200" dirty="0"/>
              <a:t>Escape</a:t>
            </a:r>
            <a:r>
              <a:rPr spc="-165" dirty="0"/>
              <a:t> </a:t>
            </a:r>
            <a:r>
              <a:rPr spc="195" dirty="0"/>
              <a:t>Sequences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32412" y="1758950"/>
          <a:ext cx="11925298" cy="73405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11334"/>
                <a:gridCol w="9013964"/>
              </a:tblGrid>
              <a:tr h="426196">
                <a:tc>
                  <a:txBody>
                    <a:bodyPr/>
                    <a:lstStyle/>
                    <a:p>
                      <a:pPr marL="50800">
                        <a:lnSpc>
                          <a:spcPts val="2680"/>
                        </a:lnSpc>
                      </a:pPr>
                      <a:r>
                        <a:rPr sz="2400" b="1" spc="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Sequence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4B92B9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2680"/>
                        </a:lnSpc>
                      </a:pPr>
                      <a:r>
                        <a:rPr sz="2400" b="1" spc="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Meaning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4B92B9"/>
                    </a:solidFill>
                  </a:tcPr>
                </a:tc>
              </a:tr>
              <a:tr h="432548"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</a:pPr>
                      <a:r>
                        <a:rPr sz="2400" dirty="0">
                          <a:latin typeface="SimSun"/>
                          <a:cs typeface="SimSun"/>
                        </a:rPr>
                        <a:t>\newline</a:t>
                      </a:r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solidFill>
                      <a:srgbClr val="F0F7EB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2680"/>
                        </a:lnSpc>
                      </a:pPr>
                      <a:r>
                        <a:rPr sz="2400" spc="20" dirty="0">
                          <a:latin typeface="Calibri"/>
                          <a:cs typeface="Calibri"/>
                        </a:rPr>
                        <a:t>Backslash </a:t>
                      </a:r>
                      <a:r>
                        <a:rPr sz="2400" spc="55" dirty="0">
                          <a:latin typeface="Calibri"/>
                          <a:cs typeface="Calibri"/>
                        </a:rPr>
                        <a:t>and </a:t>
                      </a:r>
                      <a:r>
                        <a:rPr sz="2400" spc="30" dirty="0">
                          <a:latin typeface="Calibri"/>
                          <a:cs typeface="Calibri"/>
                        </a:rPr>
                        <a:t>newline</a:t>
                      </a:r>
                      <a:r>
                        <a:rPr sz="2400" spc="-2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50" dirty="0">
                          <a:latin typeface="Calibri"/>
                          <a:cs typeface="Calibri"/>
                        </a:rPr>
                        <a:t>ignored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0F7EB"/>
                    </a:solidFill>
                  </a:tcPr>
                </a:tc>
              </a:tr>
              <a:tr h="432546"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</a:pPr>
                      <a:r>
                        <a:rPr sz="2400" dirty="0">
                          <a:latin typeface="SimSun"/>
                          <a:cs typeface="SimSun"/>
                        </a:rPr>
                        <a:t>\\</a:t>
                      </a:r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solidFill>
                      <a:srgbClr val="F8FBF6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2780"/>
                        </a:lnSpc>
                      </a:pPr>
                      <a:r>
                        <a:rPr sz="2400" spc="20" dirty="0">
                          <a:latin typeface="Calibri"/>
                          <a:cs typeface="Calibri"/>
                        </a:rPr>
                        <a:t>Backslash</a:t>
                      </a:r>
                      <a:r>
                        <a:rPr sz="2400" spc="-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70" dirty="0">
                          <a:latin typeface="Calibri"/>
                          <a:cs typeface="Calibri"/>
                        </a:rPr>
                        <a:t>(\)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8FBF6"/>
                    </a:solidFill>
                  </a:tcPr>
                </a:tc>
              </a:tr>
              <a:tr h="432546"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</a:pPr>
                      <a:r>
                        <a:rPr sz="2400" spc="-600" dirty="0">
                          <a:solidFill>
                            <a:srgbClr val="222222"/>
                          </a:solidFill>
                          <a:latin typeface="SimSun"/>
                          <a:cs typeface="SimSun"/>
                        </a:rPr>
                        <a:t>\’</a:t>
                      </a:r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solidFill>
                      <a:srgbClr val="F0F7EB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2780"/>
                        </a:lnSpc>
                      </a:pPr>
                      <a:r>
                        <a:rPr sz="2400" spc="65" dirty="0">
                          <a:latin typeface="Calibri"/>
                          <a:cs typeface="Calibri"/>
                        </a:rPr>
                        <a:t>Single </a:t>
                      </a:r>
                      <a:r>
                        <a:rPr sz="2400" spc="35" dirty="0">
                          <a:latin typeface="Calibri"/>
                          <a:cs typeface="Calibri"/>
                        </a:rPr>
                        <a:t>quote</a:t>
                      </a:r>
                      <a:r>
                        <a:rPr sz="2400" spc="-2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65" dirty="0">
                          <a:latin typeface="Calibri"/>
                          <a:cs typeface="Calibri"/>
                        </a:rPr>
                        <a:t>(‘)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0F7EB"/>
                    </a:solidFill>
                  </a:tcPr>
                </a:tc>
              </a:tr>
              <a:tr h="432546"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</a:pPr>
                      <a:r>
                        <a:rPr sz="2400" dirty="0">
                          <a:latin typeface="SimSun"/>
                          <a:cs typeface="SimSun"/>
                        </a:rPr>
                        <a:t>\a</a:t>
                      </a:r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solidFill>
                      <a:srgbClr val="F8FBF6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2780"/>
                        </a:lnSpc>
                      </a:pPr>
                      <a:r>
                        <a:rPr sz="2400" spc="40" dirty="0">
                          <a:latin typeface="Calibri"/>
                          <a:cs typeface="Calibri"/>
                        </a:rPr>
                        <a:t>ASCII </a:t>
                      </a:r>
                      <a:r>
                        <a:rPr sz="2400" spc="10" dirty="0">
                          <a:latin typeface="Calibri"/>
                          <a:cs typeface="Calibri"/>
                        </a:rPr>
                        <a:t>Bell</a:t>
                      </a:r>
                      <a:r>
                        <a:rPr sz="2400" spc="-1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5" dirty="0">
                          <a:latin typeface="Calibri"/>
                          <a:cs typeface="Calibri"/>
                        </a:rPr>
                        <a:t>(BEL)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8FBF6"/>
                    </a:solidFill>
                  </a:tcPr>
                </a:tc>
              </a:tr>
              <a:tr h="432548"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</a:pPr>
                      <a:r>
                        <a:rPr sz="2400" dirty="0">
                          <a:latin typeface="SimSun"/>
                          <a:cs typeface="SimSun"/>
                        </a:rPr>
                        <a:t>\b</a:t>
                      </a:r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solidFill>
                      <a:srgbClr val="F0F7EB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2780"/>
                        </a:lnSpc>
                      </a:pPr>
                      <a:r>
                        <a:rPr sz="2400" spc="40" dirty="0">
                          <a:latin typeface="Calibri"/>
                          <a:cs typeface="Calibri"/>
                        </a:rPr>
                        <a:t>ASCII </a:t>
                      </a:r>
                      <a:r>
                        <a:rPr sz="2400" spc="30" dirty="0">
                          <a:latin typeface="Calibri"/>
                          <a:cs typeface="Calibri"/>
                        </a:rPr>
                        <a:t>Backspace</a:t>
                      </a:r>
                      <a:r>
                        <a:rPr sz="2400" spc="-1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(BS)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0F7EB"/>
                    </a:solidFill>
                  </a:tcPr>
                </a:tc>
              </a:tr>
              <a:tr h="432546"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</a:pPr>
                      <a:r>
                        <a:rPr sz="2400" dirty="0">
                          <a:latin typeface="SimSun"/>
                          <a:cs typeface="SimSun"/>
                        </a:rPr>
                        <a:t>\f</a:t>
                      </a:r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solidFill>
                      <a:srgbClr val="F8FBF6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2780"/>
                        </a:lnSpc>
                      </a:pPr>
                      <a:r>
                        <a:rPr sz="2400" spc="40" dirty="0">
                          <a:latin typeface="Calibri"/>
                          <a:cs typeface="Calibri"/>
                        </a:rPr>
                        <a:t>ASCII </a:t>
                      </a:r>
                      <a:r>
                        <a:rPr sz="2400" spc="15" dirty="0">
                          <a:latin typeface="Calibri"/>
                          <a:cs typeface="Calibri"/>
                        </a:rPr>
                        <a:t>Formfeed</a:t>
                      </a:r>
                      <a:r>
                        <a:rPr sz="2400" spc="-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10" dirty="0">
                          <a:latin typeface="Calibri"/>
                          <a:cs typeface="Calibri"/>
                        </a:rPr>
                        <a:t>(FF)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8FBF6"/>
                    </a:solidFill>
                  </a:tcPr>
                </a:tc>
              </a:tr>
              <a:tr h="432546"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</a:pPr>
                      <a:r>
                        <a:rPr sz="2400" dirty="0">
                          <a:latin typeface="SimSun"/>
                          <a:cs typeface="SimSun"/>
                        </a:rPr>
                        <a:t>\n</a:t>
                      </a:r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solidFill>
                      <a:srgbClr val="F0F7EB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2780"/>
                        </a:lnSpc>
                      </a:pPr>
                      <a:r>
                        <a:rPr sz="2400" spc="40" dirty="0">
                          <a:latin typeface="Calibri"/>
                          <a:cs typeface="Calibri"/>
                        </a:rPr>
                        <a:t>ASCII </a:t>
                      </a:r>
                      <a:r>
                        <a:rPr sz="2400" spc="30" dirty="0">
                          <a:latin typeface="Calibri"/>
                          <a:cs typeface="Calibri"/>
                        </a:rPr>
                        <a:t>Linefeed</a:t>
                      </a:r>
                      <a:r>
                        <a:rPr sz="2400" spc="-1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20" dirty="0">
                          <a:latin typeface="Calibri"/>
                          <a:cs typeface="Calibri"/>
                        </a:rPr>
                        <a:t>(LF)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0F7EB"/>
                    </a:solidFill>
                  </a:tcPr>
                </a:tc>
              </a:tr>
              <a:tr h="432546"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</a:pPr>
                      <a:r>
                        <a:rPr sz="2400" dirty="0">
                          <a:latin typeface="SimSun"/>
                          <a:cs typeface="SimSun"/>
                        </a:rPr>
                        <a:t>\r</a:t>
                      </a:r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solidFill>
                      <a:srgbClr val="F8FBF6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2780"/>
                        </a:lnSpc>
                      </a:pPr>
                      <a:r>
                        <a:rPr sz="2400" spc="40" dirty="0">
                          <a:latin typeface="Calibri"/>
                          <a:cs typeface="Calibri"/>
                        </a:rPr>
                        <a:t>ASCII </a:t>
                      </a:r>
                      <a:r>
                        <a:rPr sz="2400" spc="30" dirty="0">
                          <a:latin typeface="Calibri"/>
                          <a:cs typeface="Calibri"/>
                        </a:rPr>
                        <a:t>Carriage </a:t>
                      </a:r>
                      <a:r>
                        <a:rPr sz="2400" spc="10" dirty="0">
                          <a:latin typeface="Calibri"/>
                          <a:cs typeface="Calibri"/>
                        </a:rPr>
                        <a:t>Return</a:t>
                      </a:r>
                      <a:r>
                        <a:rPr sz="2400" spc="-2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(CR)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8FBF6"/>
                    </a:solidFill>
                  </a:tcPr>
                </a:tc>
              </a:tr>
              <a:tr h="432548"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</a:pPr>
                      <a:r>
                        <a:rPr sz="2400" dirty="0">
                          <a:latin typeface="SimSun"/>
                          <a:cs typeface="SimSun"/>
                        </a:rPr>
                        <a:t>\t</a:t>
                      </a:r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solidFill>
                      <a:srgbClr val="F0F7EB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2780"/>
                        </a:lnSpc>
                      </a:pPr>
                      <a:r>
                        <a:rPr sz="2400" spc="40" dirty="0">
                          <a:latin typeface="Calibri"/>
                          <a:cs typeface="Calibri"/>
                        </a:rPr>
                        <a:t>ASCII </a:t>
                      </a:r>
                      <a:r>
                        <a:rPr sz="2400" spc="25" dirty="0">
                          <a:latin typeface="Calibri"/>
                          <a:cs typeface="Calibri"/>
                        </a:rPr>
                        <a:t>Horizontal 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Tab</a:t>
                      </a:r>
                      <a:r>
                        <a:rPr sz="2400" spc="-3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5" dirty="0">
                          <a:latin typeface="Calibri"/>
                          <a:cs typeface="Calibri"/>
                        </a:rPr>
                        <a:t>(TAB)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0F7EB"/>
                    </a:solidFill>
                  </a:tcPr>
                </a:tc>
              </a:tr>
              <a:tr h="432546"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</a:pPr>
                      <a:r>
                        <a:rPr sz="2400" dirty="0">
                          <a:latin typeface="SimSun"/>
                          <a:cs typeface="SimSun"/>
                        </a:rPr>
                        <a:t>\v</a:t>
                      </a:r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solidFill>
                      <a:srgbClr val="F8FBF6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2780"/>
                        </a:lnSpc>
                      </a:pPr>
                      <a:r>
                        <a:rPr sz="2400" spc="40" dirty="0">
                          <a:latin typeface="Calibri"/>
                          <a:cs typeface="Calibri"/>
                        </a:rPr>
                        <a:t>ASCII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Vertical 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Tab</a:t>
                      </a:r>
                      <a:r>
                        <a:rPr sz="2400" spc="-3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60" dirty="0">
                          <a:latin typeface="Calibri"/>
                          <a:cs typeface="Calibri"/>
                        </a:rPr>
                        <a:t>(VT)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8FBF6"/>
                    </a:solidFill>
                  </a:tcPr>
                </a:tc>
              </a:tr>
              <a:tr h="432548"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</a:pPr>
                      <a:r>
                        <a:rPr sz="2400" dirty="0">
                          <a:latin typeface="SimSun"/>
                          <a:cs typeface="SimSun"/>
                        </a:rPr>
                        <a:t>\ooo</a:t>
                      </a:r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solidFill>
                      <a:srgbClr val="F0F7EB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</a:pPr>
                      <a:r>
                        <a:rPr sz="2400" spc="15" dirty="0">
                          <a:latin typeface="Calibri"/>
                          <a:cs typeface="Calibri"/>
                        </a:rPr>
                        <a:t>Character </a:t>
                      </a:r>
                      <a:r>
                        <a:rPr sz="2400" spc="30" dirty="0">
                          <a:latin typeface="Calibri"/>
                          <a:cs typeface="Calibri"/>
                        </a:rPr>
                        <a:t>with octal value</a:t>
                      </a:r>
                      <a:r>
                        <a:rPr sz="2400" spc="-2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SimSun"/>
                          <a:cs typeface="SimSun"/>
                        </a:rPr>
                        <a:t>ooo</a:t>
                      </a:r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solidFill>
                      <a:srgbClr val="F0F7EB"/>
                    </a:solidFill>
                  </a:tcPr>
                </a:tc>
              </a:tr>
              <a:tr h="432546"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</a:pPr>
                      <a:r>
                        <a:rPr sz="2400" dirty="0">
                          <a:latin typeface="SimSun"/>
                          <a:cs typeface="SimSun"/>
                        </a:rPr>
                        <a:t>\xhh</a:t>
                      </a:r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solidFill>
                      <a:srgbClr val="F8FBF6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</a:pPr>
                      <a:r>
                        <a:rPr sz="2400" spc="15" dirty="0">
                          <a:latin typeface="Calibri"/>
                          <a:cs typeface="Calibri"/>
                        </a:rPr>
                        <a:t>Character </a:t>
                      </a:r>
                      <a:r>
                        <a:rPr sz="2400" spc="30" dirty="0">
                          <a:latin typeface="Calibri"/>
                          <a:cs typeface="Calibri"/>
                        </a:rPr>
                        <a:t>with </a:t>
                      </a:r>
                      <a:r>
                        <a:rPr sz="2400" spc="45" dirty="0">
                          <a:latin typeface="Calibri"/>
                          <a:cs typeface="Calibri"/>
                        </a:rPr>
                        <a:t>hex </a:t>
                      </a:r>
                      <a:r>
                        <a:rPr sz="2400" spc="30" dirty="0">
                          <a:latin typeface="Calibri"/>
                          <a:cs typeface="Calibri"/>
                        </a:rPr>
                        <a:t>value</a:t>
                      </a:r>
                      <a:r>
                        <a:rPr sz="2400" spc="-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SimSun"/>
                          <a:cs typeface="SimSun"/>
                        </a:rPr>
                        <a:t>hh</a:t>
                      </a:r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solidFill>
                      <a:srgbClr val="F8FBF6"/>
                    </a:solidFill>
                  </a:tcPr>
                </a:tc>
              </a:tr>
              <a:tr h="432546">
                <a:tc gridSpan="2">
                  <a:txBody>
                    <a:bodyPr/>
                    <a:lstStyle/>
                    <a:p>
                      <a:pPr marL="50800">
                        <a:lnSpc>
                          <a:spcPts val="2780"/>
                        </a:lnSpc>
                      </a:pPr>
                      <a:r>
                        <a:rPr sz="2400" b="1" spc="60" dirty="0">
                          <a:latin typeface="Calibri"/>
                          <a:cs typeface="Calibri"/>
                        </a:rPr>
                        <a:t>Only</a:t>
                      </a:r>
                      <a:r>
                        <a:rPr sz="2400" b="1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65" dirty="0">
                          <a:latin typeface="Calibri"/>
                          <a:cs typeface="Calibri"/>
                        </a:rPr>
                        <a:t>recognized</a:t>
                      </a:r>
                      <a:r>
                        <a:rPr sz="2400" b="1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55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2400" b="1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65" dirty="0">
                          <a:latin typeface="Calibri"/>
                          <a:cs typeface="Calibri"/>
                        </a:rPr>
                        <a:t>string</a:t>
                      </a:r>
                      <a:r>
                        <a:rPr sz="2400" b="1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20" dirty="0">
                          <a:latin typeface="Calibri"/>
                          <a:cs typeface="Calibri"/>
                        </a:rPr>
                        <a:t>literals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D1D4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32548"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</a:pPr>
                      <a:r>
                        <a:rPr sz="2400" dirty="0">
                          <a:latin typeface="SimSun"/>
                          <a:cs typeface="SimSun"/>
                        </a:rPr>
                        <a:t>\N{name}</a:t>
                      </a:r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solidFill>
                      <a:srgbClr val="F8FBF6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2780"/>
                        </a:lnSpc>
                      </a:pPr>
                      <a:r>
                        <a:rPr sz="2400" spc="15" dirty="0">
                          <a:latin typeface="Calibri"/>
                          <a:cs typeface="Calibri"/>
                        </a:rPr>
                        <a:t>Character</a:t>
                      </a:r>
                      <a:r>
                        <a:rPr sz="2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50" dirty="0">
                          <a:latin typeface="Calibri"/>
                          <a:cs typeface="Calibri"/>
                        </a:rPr>
                        <a:t>named</a:t>
                      </a:r>
                      <a:r>
                        <a:rPr sz="2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40" dirty="0">
                          <a:latin typeface="Calibri"/>
                          <a:cs typeface="Calibri"/>
                        </a:rPr>
                        <a:t>name</a:t>
                      </a:r>
                      <a:r>
                        <a:rPr sz="2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4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2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2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2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40" dirty="0">
                          <a:latin typeface="Calibri"/>
                          <a:cs typeface="Calibri"/>
                        </a:rPr>
                        <a:t>Unicode</a:t>
                      </a:r>
                      <a:r>
                        <a:rPr sz="2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25" dirty="0">
                          <a:latin typeface="Calibri"/>
                          <a:cs typeface="Calibri"/>
                        </a:rPr>
                        <a:t>database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8FBF6"/>
                    </a:solidFill>
                  </a:tcPr>
                </a:tc>
              </a:tr>
              <a:tr h="432546"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</a:pPr>
                      <a:r>
                        <a:rPr sz="2400" dirty="0">
                          <a:latin typeface="SimSun"/>
                          <a:cs typeface="SimSun"/>
                        </a:rPr>
                        <a:t>\uxxxx</a:t>
                      </a:r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solidFill>
                      <a:srgbClr val="F0F7EB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2780"/>
                        </a:lnSpc>
                      </a:pPr>
                      <a:r>
                        <a:rPr sz="2400" spc="15" dirty="0">
                          <a:latin typeface="Calibri"/>
                          <a:cs typeface="Calibri"/>
                        </a:rPr>
                        <a:t>Character </a:t>
                      </a:r>
                      <a:r>
                        <a:rPr sz="2400" spc="30" dirty="0">
                          <a:latin typeface="Calibri"/>
                          <a:cs typeface="Calibri"/>
                        </a:rPr>
                        <a:t>with </a:t>
                      </a:r>
                      <a:r>
                        <a:rPr sz="2400" spc="20" dirty="0">
                          <a:latin typeface="Calibri"/>
                          <a:cs typeface="Calibri"/>
                        </a:rPr>
                        <a:t>16-bit </a:t>
                      </a:r>
                      <a:r>
                        <a:rPr sz="2400" spc="45" dirty="0">
                          <a:latin typeface="Calibri"/>
                          <a:cs typeface="Calibri"/>
                        </a:rPr>
                        <a:t>hex </a:t>
                      </a:r>
                      <a:r>
                        <a:rPr sz="2400" spc="30" dirty="0">
                          <a:latin typeface="Calibri"/>
                          <a:cs typeface="Calibri"/>
                        </a:rPr>
                        <a:t>value</a:t>
                      </a:r>
                      <a:r>
                        <a:rPr sz="2400" spc="-3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70" dirty="0">
                          <a:latin typeface="Calibri"/>
                          <a:cs typeface="Calibri"/>
                        </a:rPr>
                        <a:t>xxxx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0F7EB"/>
                    </a:solidFill>
                  </a:tcPr>
                </a:tc>
              </a:tr>
              <a:tr h="426197"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</a:pPr>
                      <a:r>
                        <a:rPr sz="2400" dirty="0">
                          <a:latin typeface="SimSun"/>
                          <a:cs typeface="SimSun"/>
                        </a:rPr>
                        <a:t>\Uxxxxxxxx</a:t>
                      </a:r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solidFill>
                      <a:srgbClr val="F8FBF6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2780"/>
                        </a:lnSpc>
                      </a:pPr>
                      <a:r>
                        <a:rPr sz="2400" spc="15" dirty="0">
                          <a:latin typeface="Calibri"/>
                          <a:cs typeface="Calibri"/>
                        </a:rPr>
                        <a:t>Character </a:t>
                      </a:r>
                      <a:r>
                        <a:rPr sz="2400" spc="30" dirty="0">
                          <a:latin typeface="Calibri"/>
                          <a:cs typeface="Calibri"/>
                        </a:rPr>
                        <a:t>with </a:t>
                      </a:r>
                      <a:r>
                        <a:rPr sz="2400" spc="20" dirty="0">
                          <a:latin typeface="Calibri"/>
                          <a:cs typeface="Calibri"/>
                        </a:rPr>
                        <a:t>32-bit </a:t>
                      </a:r>
                      <a:r>
                        <a:rPr sz="2400" spc="45" dirty="0">
                          <a:latin typeface="Calibri"/>
                          <a:cs typeface="Calibri"/>
                        </a:rPr>
                        <a:t>hex </a:t>
                      </a:r>
                      <a:r>
                        <a:rPr sz="2400" spc="30" dirty="0">
                          <a:latin typeface="Calibri"/>
                          <a:cs typeface="Calibri"/>
                        </a:rPr>
                        <a:t>value</a:t>
                      </a:r>
                      <a:r>
                        <a:rPr sz="2400" spc="-3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70" dirty="0">
                          <a:latin typeface="Calibri"/>
                          <a:cs typeface="Calibri"/>
                        </a:rPr>
                        <a:t>xxxxxxxx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8FBF6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2238" y="495300"/>
            <a:ext cx="5140325" cy="80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200" dirty="0"/>
              <a:t>Escape</a:t>
            </a:r>
            <a:r>
              <a:rPr spc="-165" dirty="0"/>
              <a:t> </a:t>
            </a:r>
            <a:r>
              <a:rPr spc="195" dirty="0"/>
              <a:t>Sequences</a:t>
            </a:r>
          </a:p>
        </p:txBody>
      </p:sp>
      <p:sp>
        <p:nvSpPr>
          <p:cNvPr id="3" name="object 3"/>
          <p:cNvSpPr/>
          <p:nvPr/>
        </p:nvSpPr>
        <p:spPr>
          <a:xfrm>
            <a:off x="532412" y="1758950"/>
            <a:ext cx="2905125" cy="407670"/>
          </a:xfrm>
          <a:custGeom>
            <a:avLst/>
            <a:gdLst/>
            <a:ahLst/>
            <a:cxnLst/>
            <a:rect l="l" t="t" r="r" b="b"/>
            <a:pathLst>
              <a:path w="2905125" h="407669">
                <a:moveTo>
                  <a:pt x="2904984" y="0"/>
                </a:moveTo>
                <a:lnTo>
                  <a:pt x="0" y="0"/>
                </a:lnTo>
                <a:lnTo>
                  <a:pt x="0" y="407146"/>
                </a:lnTo>
                <a:lnTo>
                  <a:pt x="2904984" y="407146"/>
                </a:lnTo>
                <a:lnTo>
                  <a:pt x="2904984" y="0"/>
                </a:lnTo>
                <a:close/>
              </a:path>
            </a:pathLst>
          </a:custGeom>
          <a:solidFill>
            <a:srgbClr val="4B92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50097" y="1758950"/>
            <a:ext cx="9008110" cy="407670"/>
          </a:xfrm>
          <a:custGeom>
            <a:avLst/>
            <a:gdLst/>
            <a:ahLst/>
            <a:cxnLst/>
            <a:rect l="l" t="t" r="r" b="b"/>
            <a:pathLst>
              <a:path w="9008110" h="407669">
                <a:moveTo>
                  <a:pt x="9007614" y="0"/>
                </a:moveTo>
                <a:lnTo>
                  <a:pt x="0" y="0"/>
                </a:lnTo>
                <a:lnTo>
                  <a:pt x="0" y="407146"/>
                </a:lnTo>
                <a:lnTo>
                  <a:pt x="9007614" y="407146"/>
                </a:lnTo>
                <a:lnTo>
                  <a:pt x="9007614" y="0"/>
                </a:lnTo>
                <a:close/>
              </a:path>
            </a:pathLst>
          </a:custGeom>
          <a:solidFill>
            <a:srgbClr val="4B92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2412" y="7382062"/>
            <a:ext cx="11925300" cy="420370"/>
          </a:xfrm>
          <a:custGeom>
            <a:avLst/>
            <a:gdLst/>
            <a:ahLst/>
            <a:cxnLst/>
            <a:rect l="l" t="t" r="r" b="b"/>
            <a:pathLst>
              <a:path w="11925300" h="420370">
                <a:moveTo>
                  <a:pt x="11925299" y="0"/>
                </a:moveTo>
                <a:lnTo>
                  <a:pt x="0" y="0"/>
                </a:lnTo>
                <a:lnTo>
                  <a:pt x="0" y="419846"/>
                </a:lnTo>
                <a:lnTo>
                  <a:pt x="11925299" y="419846"/>
                </a:lnTo>
                <a:lnTo>
                  <a:pt x="11925299" y="0"/>
                </a:lnTo>
                <a:close/>
              </a:path>
            </a:pathLst>
          </a:custGeom>
          <a:solidFill>
            <a:srgbClr val="D1D4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2412" y="2204196"/>
            <a:ext cx="2905125" cy="407670"/>
          </a:xfrm>
          <a:custGeom>
            <a:avLst/>
            <a:gdLst/>
            <a:ahLst/>
            <a:cxnLst/>
            <a:rect l="l" t="t" r="r" b="b"/>
            <a:pathLst>
              <a:path w="2905125" h="407669">
                <a:moveTo>
                  <a:pt x="2904984" y="0"/>
                </a:moveTo>
                <a:lnTo>
                  <a:pt x="0" y="0"/>
                </a:lnTo>
                <a:lnTo>
                  <a:pt x="0" y="407148"/>
                </a:lnTo>
                <a:lnTo>
                  <a:pt x="2904984" y="407148"/>
                </a:lnTo>
                <a:lnTo>
                  <a:pt x="2904984" y="0"/>
                </a:lnTo>
                <a:close/>
              </a:path>
            </a:pathLst>
          </a:custGeom>
          <a:solidFill>
            <a:srgbClr val="F0F7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50097" y="2204196"/>
            <a:ext cx="9008110" cy="407670"/>
          </a:xfrm>
          <a:custGeom>
            <a:avLst/>
            <a:gdLst/>
            <a:ahLst/>
            <a:cxnLst/>
            <a:rect l="l" t="t" r="r" b="b"/>
            <a:pathLst>
              <a:path w="9008110" h="407669">
                <a:moveTo>
                  <a:pt x="9007614" y="0"/>
                </a:moveTo>
                <a:lnTo>
                  <a:pt x="0" y="0"/>
                </a:lnTo>
                <a:lnTo>
                  <a:pt x="0" y="407148"/>
                </a:lnTo>
                <a:lnTo>
                  <a:pt x="9007614" y="407148"/>
                </a:lnTo>
                <a:lnTo>
                  <a:pt x="9007614" y="0"/>
                </a:lnTo>
                <a:close/>
              </a:path>
            </a:pathLst>
          </a:custGeom>
          <a:solidFill>
            <a:srgbClr val="F0F7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2412" y="3056591"/>
            <a:ext cx="2905125" cy="420370"/>
          </a:xfrm>
          <a:custGeom>
            <a:avLst/>
            <a:gdLst/>
            <a:ahLst/>
            <a:cxnLst/>
            <a:rect l="l" t="t" r="r" b="b"/>
            <a:pathLst>
              <a:path w="2905125" h="420370">
                <a:moveTo>
                  <a:pt x="2904984" y="0"/>
                </a:moveTo>
                <a:lnTo>
                  <a:pt x="0" y="0"/>
                </a:lnTo>
                <a:lnTo>
                  <a:pt x="0" y="419846"/>
                </a:lnTo>
                <a:lnTo>
                  <a:pt x="2904984" y="419846"/>
                </a:lnTo>
                <a:lnTo>
                  <a:pt x="2904984" y="0"/>
                </a:lnTo>
                <a:close/>
              </a:path>
            </a:pathLst>
          </a:custGeom>
          <a:solidFill>
            <a:srgbClr val="F0F7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50097" y="3056591"/>
            <a:ext cx="9008110" cy="420370"/>
          </a:xfrm>
          <a:custGeom>
            <a:avLst/>
            <a:gdLst/>
            <a:ahLst/>
            <a:cxnLst/>
            <a:rect l="l" t="t" r="r" b="b"/>
            <a:pathLst>
              <a:path w="9008110" h="420370">
                <a:moveTo>
                  <a:pt x="9007614" y="0"/>
                </a:moveTo>
                <a:lnTo>
                  <a:pt x="0" y="0"/>
                </a:lnTo>
                <a:lnTo>
                  <a:pt x="0" y="419846"/>
                </a:lnTo>
                <a:lnTo>
                  <a:pt x="9007614" y="419846"/>
                </a:lnTo>
                <a:lnTo>
                  <a:pt x="9007614" y="0"/>
                </a:lnTo>
                <a:close/>
              </a:path>
            </a:pathLst>
          </a:custGeom>
          <a:solidFill>
            <a:srgbClr val="F0F7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2412" y="3921685"/>
            <a:ext cx="2905125" cy="420370"/>
          </a:xfrm>
          <a:custGeom>
            <a:avLst/>
            <a:gdLst/>
            <a:ahLst/>
            <a:cxnLst/>
            <a:rect l="l" t="t" r="r" b="b"/>
            <a:pathLst>
              <a:path w="2905125" h="420370">
                <a:moveTo>
                  <a:pt x="2904984" y="0"/>
                </a:moveTo>
                <a:lnTo>
                  <a:pt x="0" y="0"/>
                </a:lnTo>
                <a:lnTo>
                  <a:pt x="0" y="419848"/>
                </a:lnTo>
                <a:lnTo>
                  <a:pt x="2904984" y="419848"/>
                </a:lnTo>
                <a:lnTo>
                  <a:pt x="2904984" y="0"/>
                </a:lnTo>
                <a:close/>
              </a:path>
            </a:pathLst>
          </a:custGeom>
          <a:solidFill>
            <a:srgbClr val="F0F7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50097" y="3921685"/>
            <a:ext cx="9008110" cy="420370"/>
          </a:xfrm>
          <a:custGeom>
            <a:avLst/>
            <a:gdLst/>
            <a:ahLst/>
            <a:cxnLst/>
            <a:rect l="l" t="t" r="r" b="b"/>
            <a:pathLst>
              <a:path w="9008110" h="420370">
                <a:moveTo>
                  <a:pt x="9007614" y="0"/>
                </a:moveTo>
                <a:lnTo>
                  <a:pt x="0" y="0"/>
                </a:lnTo>
                <a:lnTo>
                  <a:pt x="0" y="419848"/>
                </a:lnTo>
                <a:lnTo>
                  <a:pt x="9007614" y="419848"/>
                </a:lnTo>
                <a:lnTo>
                  <a:pt x="9007614" y="0"/>
                </a:lnTo>
                <a:close/>
              </a:path>
            </a:pathLst>
          </a:custGeom>
          <a:solidFill>
            <a:srgbClr val="F0F7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2412" y="4786779"/>
            <a:ext cx="2905125" cy="420370"/>
          </a:xfrm>
          <a:custGeom>
            <a:avLst/>
            <a:gdLst/>
            <a:ahLst/>
            <a:cxnLst/>
            <a:rect l="l" t="t" r="r" b="b"/>
            <a:pathLst>
              <a:path w="2905125" h="420370">
                <a:moveTo>
                  <a:pt x="2904984" y="0"/>
                </a:moveTo>
                <a:lnTo>
                  <a:pt x="0" y="0"/>
                </a:lnTo>
                <a:lnTo>
                  <a:pt x="0" y="419846"/>
                </a:lnTo>
                <a:lnTo>
                  <a:pt x="2904984" y="419846"/>
                </a:lnTo>
                <a:lnTo>
                  <a:pt x="2904984" y="0"/>
                </a:lnTo>
                <a:close/>
              </a:path>
            </a:pathLst>
          </a:custGeom>
          <a:solidFill>
            <a:srgbClr val="F0F7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50097" y="4786779"/>
            <a:ext cx="9008110" cy="420370"/>
          </a:xfrm>
          <a:custGeom>
            <a:avLst/>
            <a:gdLst/>
            <a:ahLst/>
            <a:cxnLst/>
            <a:rect l="l" t="t" r="r" b="b"/>
            <a:pathLst>
              <a:path w="9008110" h="420370">
                <a:moveTo>
                  <a:pt x="9007614" y="0"/>
                </a:moveTo>
                <a:lnTo>
                  <a:pt x="0" y="0"/>
                </a:lnTo>
                <a:lnTo>
                  <a:pt x="0" y="419846"/>
                </a:lnTo>
                <a:lnTo>
                  <a:pt x="9007614" y="419846"/>
                </a:lnTo>
                <a:lnTo>
                  <a:pt x="9007614" y="0"/>
                </a:lnTo>
                <a:close/>
              </a:path>
            </a:pathLst>
          </a:custGeom>
          <a:solidFill>
            <a:srgbClr val="F0F7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2412" y="5651873"/>
            <a:ext cx="2905125" cy="420370"/>
          </a:xfrm>
          <a:custGeom>
            <a:avLst/>
            <a:gdLst/>
            <a:ahLst/>
            <a:cxnLst/>
            <a:rect l="l" t="t" r="r" b="b"/>
            <a:pathLst>
              <a:path w="2905125" h="420370">
                <a:moveTo>
                  <a:pt x="2904984" y="0"/>
                </a:moveTo>
                <a:lnTo>
                  <a:pt x="0" y="0"/>
                </a:lnTo>
                <a:lnTo>
                  <a:pt x="0" y="419848"/>
                </a:lnTo>
                <a:lnTo>
                  <a:pt x="2904984" y="419848"/>
                </a:lnTo>
                <a:lnTo>
                  <a:pt x="2904984" y="0"/>
                </a:lnTo>
                <a:close/>
              </a:path>
            </a:pathLst>
          </a:custGeom>
          <a:solidFill>
            <a:srgbClr val="F0F7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50097" y="5651873"/>
            <a:ext cx="9008110" cy="420370"/>
          </a:xfrm>
          <a:custGeom>
            <a:avLst/>
            <a:gdLst/>
            <a:ahLst/>
            <a:cxnLst/>
            <a:rect l="l" t="t" r="r" b="b"/>
            <a:pathLst>
              <a:path w="9008110" h="420370">
                <a:moveTo>
                  <a:pt x="9007614" y="0"/>
                </a:moveTo>
                <a:lnTo>
                  <a:pt x="0" y="0"/>
                </a:lnTo>
                <a:lnTo>
                  <a:pt x="0" y="419848"/>
                </a:lnTo>
                <a:lnTo>
                  <a:pt x="9007614" y="419848"/>
                </a:lnTo>
                <a:lnTo>
                  <a:pt x="9007614" y="0"/>
                </a:lnTo>
                <a:close/>
              </a:path>
            </a:pathLst>
          </a:custGeom>
          <a:solidFill>
            <a:srgbClr val="F0F7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32412" y="6516968"/>
            <a:ext cx="2905125" cy="420370"/>
          </a:xfrm>
          <a:custGeom>
            <a:avLst/>
            <a:gdLst/>
            <a:ahLst/>
            <a:cxnLst/>
            <a:rect l="l" t="t" r="r" b="b"/>
            <a:pathLst>
              <a:path w="2905125" h="420370">
                <a:moveTo>
                  <a:pt x="2904984" y="0"/>
                </a:moveTo>
                <a:lnTo>
                  <a:pt x="0" y="0"/>
                </a:lnTo>
                <a:lnTo>
                  <a:pt x="0" y="419848"/>
                </a:lnTo>
                <a:lnTo>
                  <a:pt x="2904984" y="419848"/>
                </a:lnTo>
                <a:lnTo>
                  <a:pt x="2904984" y="0"/>
                </a:lnTo>
                <a:close/>
              </a:path>
            </a:pathLst>
          </a:custGeom>
          <a:solidFill>
            <a:srgbClr val="F0F7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450097" y="6516968"/>
            <a:ext cx="9008110" cy="420370"/>
          </a:xfrm>
          <a:custGeom>
            <a:avLst/>
            <a:gdLst/>
            <a:ahLst/>
            <a:cxnLst/>
            <a:rect l="l" t="t" r="r" b="b"/>
            <a:pathLst>
              <a:path w="9008110" h="420370">
                <a:moveTo>
                  <a:pt x="9007614" y="0"/>
                </a:moveTo>
                <a:lnTo>
                  <a:pt x="0" y="0"/>
                </a:lnTo>
                <a:lnTo>
                  <a:pt x="0" y="419848"/>
                </a:lnTo>
                <a:lnTo>
                  <a:pt x="9007614" y="419848"/>
                </a:lnTo>
                <a:lnTo>
                  <a:pt x="9007614" y="0"/>
                </a:lnTo>
                <a:close/>
              </a:path>
            </a:pathLst>
          </a:custGeom>
          <a:solidFill>
            <a:srgbClr val="F0F7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2412" y="8247157"/>
            <a:ext cx="2905125" cy="420370"/>
          </a:xfrm>
          <a:custGeom>
            <a:avLst/>
            <a:gdLst/>
            <a:ahLst/>
            <a:cxnLst/>
            <a:rect l="l" t="t" r="r" b="b"/>
            <a:pathLst>
              <a:path w="2905125" h="420370">
                <a:moveTo>
                  <a:pt x="2904984" y="0"/>
                </a:moveTo>
                <a:lnTo>
                  <a:pt x="0" y="0"/>
                </a:lnTo>
                <a:lnTo>
                  <a:pt x="0" y="419846"/>
                </a:lnTo>
                <a:lnTo>
                  <a:pt x="2904984" y="419846"/>
                </a:lnTo>
                <a:lnTo>
                  <a:pt x="2904984" y="0"/>
                </a:lnTo>
                <a:close/>
              </a:path>
            </a:pathLst>
          </a:custGeom>
          <a:solidFill>
            <a:srgbClr val="F0F7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50097" y="8247157"/>
            <a:ext cx="9008110" cy="420370"/>
          </a:xfrm>
          <a:custGeom>
            <a:avLst/>
            <a:gdLst/>
            <a:ahLst/>
            <a:cxnLst/>
            <a:rect l="l" t="t" r="r" b="b"/>
            <a:pathLst>
              <a:path w="9008110" h="420370">
                <a:moveTo>
                  <a:pt x="9007614" y="0"/>
                </a:moveTo>
                <a:lnTo>
                  <a:pt x="0" y="0"/>
                </a:lnTo>
                <a:lnTo>
                  <a:pt x="0" y="419846"/>
                </a:lnTo>
                <a:lnTo>
                  <a:pt x="9007614" y="419846"/>
                </a:lnTo>
                <a:lnTo>
                  <a:pt x="9007614" y="0"/>
                </a:lnTo>
                <a:close/>
              </a:path>
            </a:pathLst>
          </a:custGeom>
          <a:solidFill>
            <a:srgbClr val="F0F7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2412" y="2624044"/>
            <a:ext cx="2905125" cy="420370"/>
          </a:xfrm>
          <a:custGeom>
            <a:avLst/>
            <a:gdLst/>
            <a:ahLst/>
            <a:cxnLst/>
            <a:rect l="l" t="t" r="r" b="b"/>
            <a:pathLst>
              <a:path w="2905125" h="420369">
                <a:moveTo>
                  <a:pt x="2904984" y="0"/>
                </a:moveTo>
                <a:lnTo>
                  <a:pt x="0" y="0"/>
                </a:lnTo>
                <a:lnTo>
                  <a:pt x="0" y="419846"/>
                </a:lnTo>
                <a:lnTo>
                  <a:pt x="2904984" y="419846"/>
                </a:lnTo>
                <a:lnTo>
                  <a:pt x="2904984" y="0"/>
                </a:lnTo>
                <a:close/>
              </a:path>
            </a:pathLst>
          </a:custGeom>
          <a:solidFill>
            <a:srgbClr val="F8FB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50097" y="2624044"/>
            <a:ext cx="9008110" cy="420370"/>
          </a:xfrm>
          <a:custGeom>
            <a:avLst/>
            <a:gdLst/>
            <a:ahLst/>
            <a:cxnLst/>
            <a:rect l="l" t="t" r="r" b="b"/>
            <a:pathLst>
              <a:path w="9008110" h="420369">
                <a:moveTo>
                  <a:pt x="9007614" y="0"/>
                </a:moveTo>
                <a:lnTo>
                  <a:pt x="0" y="0"/>
                </a:lnTo>
                <a:lnTo>
                  <a:pt x="0" y="419846"/>
                </a:lnTo>
                <a:lnTo>
                  <a:pt x="9007614" y="419846"/>
                </a:lnTo>
                <a:lnTo>
                  <a:pt x="9007614" y="0"/>
                </a:lnTo>
                <a:close/>
              </a:path>
            </a:pathLst>
          </a:custGeom>
          <a:solidFill>
            <a:srgbClr val="F8FB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2412" y="3489138"/>
            <a:ext cx="2905125" cy="420370"/>
          </a:xfrm>
          <a:custGeom>
            <a:avLst/>
            <a:gdLst/>
            <a:ahLst/>
            <a:cxnLst/>
            <a:rect l="l" t="t" r="r" b="b"/>
            <a:pathLst>
              <a:path w="2905125" h="420370">
                <a:moveTo>
                  <a:pt x="2904984" y="0"/>
                </a:moveTo>
                <a:lnTo>
                  <a:pt x="0" y="0"/>
                </a:lnTo>
                <a:lnTo>
                  <a:pt x="0" y="419846"/>
                </a:lnTo>
                <a:lnTo>
                  <a:pt x="2904984" y="419846"/>
                </a:lnTo>
                <a:lnTo>
                  <a:pt x="2904984" y="0"/>
                </a:lnTo>
                <a:close/>
              </a:path>
            </a:pathLst>
          </a:custGeom>
          <a:solidFill>
            <a:srgbClr val="F8FB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50097" y="3489138"/>
            <a:ext cx="9008110" cy="420370"/>
          </a:xfrm>
          <a:custGeom>
            <a:avLst/>
            <a:gdLst/>
            <a:ahLst/>
            <a:cxnLst/>
            <a:rect l="l" t="t" r="r" b="b"/>
            <a:pathLst>
              <a:path w="9008110" h="420370">
                <a:moveTo>
                  <a:pt x="9007614" y="0"/>
                </a:moveTo>
                <a:lnTo>
                  <a:pt x="0" y="0"/>
                </a:lnTo>
                <a:lnTo>
                  <a:pt x="0" y="419846"/>
                </a:lnTo>
                <a:lnTo>
                  <a:pt x="9007614" y="419846"/>
                </a:lnTo>
                <a:lnTo>
                  <a:pt x="9007614" y="0"/>
                </a:lnTo>
                <a:close/>
              </a:path>
            </a:pathLst>
          </a:custGeom>
          <a:solidFill>
            <a:srgbClr val="F8FB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2412" y="4354233"/>
            <a:ext cx="2905125" cy="420370"/>
          </a:xfrm>
          <a:custGeom>
            <a:avLst/>
            <a:gdLst/>
            <a:ahLst/>
            <a:cxnLst/>
            <a:rect l="l" t="t" r="r" b="b"/>
            <a:pathLst>
              <a:path w="2905125" h="420370">
                <a:moveTo>
                  <a:pt x="2904984" y="0"/>
                </a:moveTo>
                <a:lnTo>
                  <a:pt x="0" y="0"/>
                </a:lnTo>
                <a:lnTo>
                  <a:pt x="0" y="419846"/>
                </a:lnTo>
                <a:lnTo>
                  <a:pt x="2904984" y="419846"/>
                </a:lnTo>
                <a:lnTo>
                  <a:pt x="2904984" y="0"/>
                </a:lnTo>
                <a:close/>
              </a:path>
            </a:pathLst>
          </a:custGeom>
          <a:solidFill>
            <a:srgbClr val="F8FB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450097" y="4354233"/>
            <a:ext cx="9008110" cy="420370"/>
          </a:xfrm>
          <a:custGeom>
            <a:avLst/>
            <a:gdLst/>
            <a:ahLst/>
            <a:cxnLst/>
            <a:rect l="l" t="t" r="r" b="b"/>
            <a:pathLst>
              <a:path w="9008110" h="420370">
                <a:moveTo>
                  <a:pt x="9007614" y="0"/>
                </a:moveTo>
                <a:lnTo>
                  <a:pt x="0" y="0"/>
                </a:lnTo>
                <a:lnTo>
                  <a:pt x="0" y="419846"/>
                </a:lnTo>
                <a:lnTo>
                  <a:pt x="9007614" y="419846"/>
                </a:lnTo>
                <a:lnTo>
                  <a:pt x="9007614" y="0"/>
                </a:lnTo>
                <a:close/>
              </a:path>
            </a:pathLst>
          </a:custGeom>
          <a:solidFill>
            <a:srgbClr val="F8FB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2412" y="5219326"/>
            <a:ext cx="2905125" cy="420370"/>
          </a:xfrm>
          <a:custGeom>
            <a:avLst/>
            <a:gdLst/>
            <a:ahLst/>
            <a:cxnLst/>
            <a:rect l="l" t="t" r="r" b="b"/>
            <a:pathLst>
              <a:path w="2905125" h="420370">
                <a:moveTo>
                  <a:pt x="2904984" y="0"/>
                </a:moveTo>
                <a:lnTo>
                  <a:pt x="0" y="0"/>
                </a:lnTo>
                <a:lnTo>
                  <a:pt x="0" y="419846"/>
                </a:lnTo>
                <a:lnTo>
                  <a:pt x="2904984" y="419846"/>
                </a:lnTo>
                <a:lnTo>
                  <a:pt x="2904984" y="0"/>
                </a:lnTo>
                <a:close/>
              </a:path>
            </a:pathLst>
          </a:custGeom>
          <a:solidFill>
            <a:srgbClr val="F8FB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50097" y="5219326"/>
            <a:ext cx="9008110" cy="420370"/>
          </a:xfrm>
          <a:custGeom>
            <a:avLst/>
            <a:gdLst/>
            <a:ahLst/>
            <a:cxnLst/>
            <a:rect l="l" t="t" r="r" b="b"/>
            <a:pathLst>
              <a:path w="9008110" h="420370">
                <a:moveTo>
                  <a:pt x="9007614" y="0"/>
                </a:moveTo>
                <a:lnTo>
                  <a:pt x="0" y="0"/>
                </a:lnTo>
                <a:lnTo>
                  <a:pt x="0" y="419846"/>
                </a:lnTo>
                <a:lnTo>
                  <a:pt x="9007614" y="419846"/>
                </a:lnTo>
                <a:lnTo>
                  <a:pt x="9007614" y="0"/>
                </a:lnTo>
                <a:close/>
              </a:path>
            </a:pathLst>
          </a:custGeom>
          <a:solidFill>
            <a:srgbClr val="F8FB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2412" y="6084421"/>
            <a:ext cx="2905125" cy="420370"/>
          </a:xfrm>
          <a:custGeom>
            <a:avLst/>
            <a:gdLst/>
            <a:ahLst/>
            <a:cxnLst/>
            <a:rect l="l" t="t" r="r" b="b"/>
            <a:pathLst>
              <a:path w="2905125" h="420370">
                <a:moveTo>
                  <a:pt x="2904984" y="0"/>
                </a:moveTo>
                <a:lnTo>
                  <a:pt x="0" y="0"/>
                </a:lnTo>
                <a:lnTo>
                  <a:pt x="0" y="419846"/>
                </a:lnTo>
                <a:lnTo>
                  <a:pt x="2904984" y="419846"/>
                </a:lnTo>
                <a:lnTo>
                  <a:pt x="2904984" y="0"/>
                </a:lnTo>
                <a:close/>
              </a:path>
            </a:pathLst>
          </a:custGeom>
          <a:solidFill>
            <a:srgbClr val="F8FB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450097" y="6084421"/>
            <a:ext cx="9008110" cy="420370"/>
          </a:xfrm>
          <a:custGeom>
            <a:avLst/>
            <a:gdLst/>
            <a:ahLst/>
            <a:cxnLst/>
            <a:rect l="l" t="t" r="r" b="b"/>
            <a:pathLst>
              <a:path w="9008110" h="420370">
                <a:moveTo>
                  <a:pt x="9007614" y="0"/>
                </a:moveTo>
                <a:lnTo>
                  <a:pt x="0" y="0"/>
                </a:lnTo>
                <a:lnTo>
                  <a:pt x="0" y="419846"/>
                </a:lnTo>
                <a:lnTo>
                  <a:pt x="9007614" y="419846"/>
                </a:lnTo>
                <a:lnTo>
                  <a:pt x="9007614" y="0"/>
                </a:lnTo>
                <a:close/>
              </a:path>
            </a:pathLst>
          </a:custGeom>
          <a:solidFill>
            <a:srgbClr val="F8FB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2412" y="6949516"/>
            <a:ext cx="2905125" cy="420370"/>
          </a:xfrm>
          <a:custGeom>
            <a:avLst/>
            <a:gdLst/>
            <a:ahLst/>
            <a:cxnLst/>
            <a:rect l="l" t="t" r="r" b="b"/>
            <a:pathLst>
              <a:path w="2905125" h="420370">
                <a:moveTo>
                  <a:pt x="2904984" y="0"/>
                </a:moveTo>
                <a:lnTo>
                  <a:pt x="0" y="0"/>
                </a:lnTo>
                <a:lnTo>
                  <a:pt x="0" y="419846"/>
                </a:lnTo>
                <a:lnTo>
                  <a:pt x="2904984" y="419846"/>
                </a:lnTo>
                <a:lnTo>
                  <a:pt x="2904984" y="0"/>
                </a:lnTo>
                <a:close/>
              </a:path>
            </a:pathLst>
          </a:custGeom>
          <a:solidFill>
            <a:srgbClr val="F8FB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50097" y="6949516"/>
            <a:ext cx="9008110" cy="420370"/>
          </a:xfrm>
          <a:custGeom>
            <a:avLst/>
            <a:gdLst/>
            <a:ahLst/>
            <a:cxnLst/>
            <a:rect l="l" t="t" r="r" b="b"/>
            <a:pathLst>
              <a:path w="9008110" h="420370">
                <a:moveTo>
                  <a:pt x="9007614" y="0"/>
                </a:moveTo>
                <a:lnTo>
                  <a:pt x="0" y="0"/>
                </a:lnTo>
                <a:lnTo>
                  <a:pt x="0" y="419846"/>
                </a:lnTo>
                <a:lnTo>
                  <a:pt x="9007614" y="419846"/>
                </a:lnTo>
                <a:lnTo>
                  <a:pt x="9007614" y="0"/>
                </a:lnTo>
                <a:close/>
              </a:path>
            </a:pathLst>
          </a:custGeom>
          <a:solidFill>
            <a:srgbClr val="F8FB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2412" y="7814609"/>
            <a:ext cx="2905125" cy="420370"/>
          </a:xfrm>
          <a:custGeom>
            <a:avLst/>
            <a:gdLst/>
            <a:ahLst/>
            <a:cxnLst/>
            <a:rect l="l" t="t" r="r" b="b"/>
            <a:pathLst>
              <a:path w="2905125" h="420370">
                <a:moveTo>
                  <a:pt x="2904984" y="0"/>
                </a:moveTo>
                <a:lnTo>
                  <a:pt x="0" y="0"/>
                </a:lnTo>
                <a:lnTo>
                  <a:pt x="0" y="419848"/>
                </a:lnTo>
                <a:lnTo>
                  <a:pt x="2904984" y="419848"/>
                </a:lnTo>
                <a:lnTo>
                  <a:pt x="2904984" y="0"/>
                </a:lnTo>
                <a:close/>
              </a:path>
            </a:pathLst>
          </a:custGeom>
          <a:solidFill>
            <a:srgbClr val="F8FB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450097" y="7814609"/>
            <a:ext cx="9008110" cy="420370"/>
          </a:xfrm>
          <a:custGeom>
            <a:avLst/>
            <a:gdLst/>
            <a:ahLst/>
            <a:cxnLst/>
            <a:rect l="l" t="t" r="r" b="b"/>
            <a:pathLst>
              <a:path w="9008110" h="420370">
                <a:moveTo>
                  <a:pt x="9007614" y="0"/>
                </a:moveTo>
                <a:lnTo>
                  <a:pt x="0" y="0"/>
                </a:lnTo>
                <a:lnTo>
                  <a:pt x="0" y="419848"/>
                </a:lnTo>
                <a:lnTo>
                  <a:pt x="9007614" y="419848"/>
                </a:lnTo>
                <a:lnTo>
                  <a:pt x="9007614" y="0"/>
                </a:lnTo>
                <a:close/>
              </a:path>
            </a:pathLst>
          </a:custGeom>
          <a:solidFill>
            <a:srgbClr val="F8FB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2412" y="8679704"/>
            <a:ext cx="2905125" cy="420370"/>
          </a:xfrm>
          <a:custGeom>
            <a:avLst/>
            <a:gdLst/>
            <a:ahLst/>
            <a:cxnLst/>
            <a:rect l="l" t="t" r="r" b="b"/>
            <a:pathLst>
              <a:path w="2905125" h="420370">
                <a:moveTo>
                  <a:pt x="2904984" y="0"/>
                </a:moveTo>
                <a:lnTo>
                  <a:pt x="0" y="0"/>
                </a:lnTo>
                <a:lnTo>
                  <a:pt x="0" y="419847"/>
                </a:lnTo>
                <a:lnTo>
                  <a:pt x="2904984" y="419847"/>
                </a:lnTo>
                <a:lnTo>
                  <a:pt x="2904984" y="0"/>
                </a:lnTo>
                <a:close/>
              </a:path>
            </a:pathLst>
          </a:custGeom>
          <a:solidFill>
            <a:srgbClr val="F8FB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450097" y="8679704"/>
            <a:ext cx="9008110" cy="420370"/>
          </a:xfrm>
          <a:custGeom>
            <a:avLst/>
            <a:gdLst/>
            <a:ahLst/>
            <a:cxnLst/>
            <a:rect l="l" t="t" r="r" b="b"/>
            <a:pathLst>
              <a:path w="9008110" h="420370">
                <a:moveTo>
                  <a:pt x="9007614" y="0"/>
                </a:moveTo>
                <a:lnTo>
                  <a:pt x="0" y="0"/>
                </a:lnTo>
                <a:lnTo>
                  <a:pt x="0" y="419847"/>
                </a:lnTo>
                <a:lnTo>
                  <a:pt x="9007614" y="419847"/>
                </a:lnTo>
                <a:lnTo>
                  <a:pt x="9007614" y="0"/>
                </a:lnTo>
                <a:close/>
              </a:path>
            </a:pathLst>
          </a:custGeom>
          <a:solidFill>
            <a:srgbClr val="F8FB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70512" y="1733550"/>
            <a:ext cx="131635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2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400" b="1" spc="65" dirty="0">
                <a:solidFill>
                  <a:srgbClr val="FFFFFF"/>
                </a:solidFill>
                <a:latin typeface="Calibri"/>
                <a:cs typeface="Calibri"/>
              </a:rPr>
              <a:t>equen</a:t>
            </a:r>
            <a:r>
              <a:rPr sz="2400" b="1" spc="30" dirty="0">
                <a:solidFill>
                  <a:srgbClr val="FFFFFF"/>
                </a:solidFill>
                <a:latin typeface="Calibri"/>
                <a:cs typeface="Calibri"/>
              </a:rPr>
              <a:t>ce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488197" y="1733550"/>
            <a:ext cx="119253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10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400" b="1" spc="80" dirty="0">
                <a:solidFill>
                  <a:srgbClr val="FFFFFF"/>
                </a:solidFill>
                <a:latin typeface="Calibri"/>
                <a:cs typeface="Calibri"/>
              </a:rPr>
              <a:t>eaning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70512" y="2204196"/>
            <a:ext cx="1244600" cy="371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SimSun"/>
                <a:cs typeface="SimSun"/>
              </a:rPr>
              <a:t>\newline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488197" y="2178796"/>
            <a:ext cx="393763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0" dirty="0">
                <a:latin typeface="Calibri"/>
                <a:cs typeface="Calibri"/>
              </a:rPr>
              <a:t>Backslash </a:t>
            </a:r>
            <a:r>
              <a:rPr sz="2400" spc="55" dirty="0">
                <a:latin typeface="Calibri"/>
                <a:cs typeface="Calibri"/>
              </a:rPr>
              <a:t>and </a:t>
            </a:r>
            <a:r>
              <a:rPr sz="2400" spc="30" dirty="0">
                <a:latin typeface="Calibri"/>
                <a:cs typeface="Calibri"/>
              </a:rPr>
              <a:t>newline</a:t>
            </a:r>
            <a:r>
              <a:rPr sz="2400" spc="-210" dirty="0">
                <a:latin typeface="Calibri"/>
                <a:cs typeface="Calibri"/>
              </a:rPr>
              <a:t> </a:t>
            </a:r>
            <a:r>
              <a:rPr sz="2400" spc="50" dirty="0">
                <a:latin typeface="Calibri"/>
                <a:cs typeface="Calibri"/>
              </a:rPr>
              <a:t>ignored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70512" y="2624044"/>
            <a:ext cx="330200" cy="371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SimSun"/>
                <a:cs typeface="SimSun"/>
              </a:rPr>
              <a:t>\\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488197" y="2611344"/>
            <a:ext cx="158813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0" dirty="0">
                <a:latin typeface="Calibri"/>
                <a:cs typeface="Calibri"/>
              </a:rPr>
              <a:t>Backslash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70" dirty="0">
                <a:latin typeface="Calibri"/>
                <a:cs typeface="Calibri"/>
              </a:rPr>
              <a:t>(\)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70512" y="3056591"/>
            <a:ext cx="330200" cy="371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600" dirty="0">
                <a:solidFill>
                  <a:srgbClr val="222222"/>
                </a:solidFill>
                <a:latin typeface="SimSun"/>
                <a:cs typeface="SimSun"/>
              </a:rPr>
              <a:t>\’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488197" y="3043891"/>
            <a:ext cx="193548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65" dirty="0">
                <a:latin typeface="Calibri"/>
                <a:cs typeface="Calibri"/>
              </a:rPr>
              <a:t>Single </a:t>
            </a:r>
            <a:r>
              <a:rPr sz="2400" spc="35" dirty="0">
                <a:latin typeface="Calibri"/>
                <a:cs typeface="Calibri"/>
              </a:rPr>
              <a:t>quote</a:t>
            </a:r>
            <a:r>
              <a:rPr sz="2400" spc="-215" dirty="0">
                <a:latin typeface="Calibri"/>
                <a:cs typeface="Calibri"/>
              </a:rPr>
              <a:t> </a:t>
            </a:r>
            <a:r>
              <a:rPr sz="2400" spc="-65" dirty="0">
                <a:latin typeface="Calibri"/>
                <a:cs typeface="Calibri"/>
              </a:rPr>
              <a:t>(‘)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70512" y="3489138"/>
            <a:ext cx="330200" cy="371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SimSun"/>
                <a:cs typeface="SimSun"/>
              </a:rPr>
              <a:t>\a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488197" y="3476438"/>
            <a:ext cx="190944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40" dirty="0">
                <a:latin typeface="Calibri"/>
                <a:cs typeface="Calibri"/>
              </a:rPr>
              <a:t>ASCII </a:t>
            </a:r>
            <a:r>
              <a:rPr sz="2400" spc="10" dirty="0">
                <a:latin typeface="Calibri"/>
                <a:cs typeface="Calibri"/>
              </a:rPr>
              <a:t>Bell</a:t>
            </a:r>
            <a:r>
              <a:rPr sz="2400" spc="-19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(BEL)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70512" y="3921685"/>
            <a:ext cx="330200" cy="371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SimSun"/>
                <a:cs typeface="SimSun"/>
              </a:rPr>
              <a:t>\b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488197" y="3908985"/>
            <a:ext cx="262318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40" dirty="0">
                <a:latin typeface="Calibri"/>
                <a:cs typeface="Calibri"/>
              </a:rPr>
              <a:t>ASCII </a:t>
            </a:r>
            <a:r>
              <a:rPr sz="2400" spc="30" dirty="0">
                <a:latin typeface="Calibri"/>
                <a:cs typeface="Calibri"/>
              </a:rPr>
              <a:t>Backspace</a:t>
            </a:r>
            <a:r>
              <a:rPr sz="2400" spc="-1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(BS)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70512" y="4354233"/>
            <a:ext cx="330200" cy="371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SimSun"/>
                <a:cs typeface="SimSun"/>
              </a:rPr>
              <a:t>\f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488197" y="4341533"/>
            <a:ext cx="250825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40" dirty="0">
                <a:latin typeface="Calibri"/>
                <a:cs typeface="Calibri"/>
              </a:rPr>
              <a:t>ASCII </a:t>
            </a:r>
            <a:r>
              <a:rPr sz="2400" spc="15" dirty="0">
                <a:latin typeface="Calibri"/>
                <a:cs typeface="Calibri"/>
              </a:rPr>
              <a:t>Formfeed</a:t>
            </a:r>
            <a:r>
              <a:rPr sz="2400" spc="-200" dirty="0">
                <a:latin typeface="Calibri"/>
                <a:cs typeface="Calibri"/>
              </a:rPr>
              <a:t> </a:t>
            </a:r>
            <a:r>
              <a:rPr sz="2400" spc="10" dirty="0">
                <a:latin typeface="Calibri"/>
                <a:cs typeface="Calibri"/>
              </a:rPr>
              <a:t>(FF)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70512" y="4786779"/>
            <a:ext cx="330200" cy="371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SimSun"/>
                <a:cs typeface="SimSun"/>
              </a:rPr>
              <a:t>\n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488197" y="4774079"/>
            <a:ext cx="237934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40" dirty="0">
                <a:latin typeface="Calibri"/>
                <a:cs typeface="Calibri"/>
              </a:rPr>
              <a:t>ASCII </a:t>
            </a:r>
            <a:r>
              <a:rPr sz="2400" spc="30" dirty="0">
                <a:latin typeface="Calibri"/>
                <a:cs typeface="Calibri"/>
                <a:hlinkClick r:id="rId2"/>
              </a:rPr>
              <a:t>Linefeed</a:t>
            </a:r>
            <a:r>
              <a:rPr sz="2400" spc="-165" dirty="0">
                <a:latin typeface="Calibri"/>
                <a:cs typeface="Calibri"/>
                <a:hlinkClick r:id="rId2"/>
              </a:rPr>
              <a:t> </a:t>
            </a:r>
            <a:r>
              <a:rPr sz="2400" spc="20" dirty="0">
                <a:latin typeface="Calibri"/>
                <a:cs typeface="Calibri"/>
                <a:hlinkClick r:id="rId2"/>
              </a:rPr>
              <a:t>(LF)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70512" y="5219326"/>
            <a:ext cx="330200" cy="371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SimSun"/>
                <a:cs typeface="SimSun"/>
              </a:rPr>
              <a:t>\r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488197" y="5206626"/>
            <a:ext cx="3310254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40" dirty="0">
                <a:latin typeface="Calibri"/>
                <a:cs typeface="Calibri"/>
                <a:hlinkClick r:id="rId2"/>
              </a:rPr>
              <a:t>ASCII </a:t>
            </a:r>
            <a:r>
              <a:rPr sz="2400" spc="30" dirty="0">
                <a:latin typeface="Calibri"/>
                <a:cs typeface="Calibri"/>
                <a:hlinkClick r:id="rId2"/>
              </a:rPr>
              <a:t>Carriage </a:t>
            </a:r>
            <a:r>
              <a:rPr sz="2400" spc="10" dirty="0">
                <a:latin typeface="Calibri"/>
                <a:cs typeface="Calibri"/>
                <a:hlinkClick r:id="rId2"/>
              </a:rPr>
              <a:t>Return</a:t>
            </a:r>
            <a:r>
              <a:rPr sz="2400" spc="-225" dirty="0">
                <a:latin typeface="Calibri"/>
                <a:cs typeface="Calibri"/>
                <a:hlinkClick r:id="rId2"/>
              </a:rPr>
              <a:t> </a:t>
            </a:r>
            <a:r>
              <a:rPr sz="2400" spc="-10" dirty="0">
                <a:latin typeface="Calibri"/>
                <a:cs typeface="Calibri"/>
                <a:hlinkClick r:id="rId2"/>
              </a:rPr>
              <a:t>(CR)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70512" y="5651873"/>
            <a:ext cx="330200" cy="371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SimSun"/>
                <a:cs typeface="SimSun"/>
              </a:rPr>
              <a:t>\t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488197" y="5639173"/>
            <a:ext cx="330835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40" dirty="0">
                <a:latin typeface="Calibri"/>
                <a:cs typeface="Calibri"/>
                <a:hlinkClick r:id="rId2"/>
              </a:rPr>
              <a:t>ASCII </a:t>
            </a:r>
            <a:r>
              <a:rPr sz="2400" spc="25" dirty="0">
                <a:latin typeface="Calibri"/>
                <a:cs typeface="Calibri"/>
                <a:hlinkClick r:id="rId2"/>
              </a:rPr>
              <a:t>Horizontal </a:t>
            </a:r>
            <a:r>
              <a:rPr sz="2400" spc="-10" dirty="0">
                <a:latin typeface="Calibri"/>
                <a:cs typeface="Calibri"/>
                <a:hlinkClick r:id="rId2"/>
              </a:rPr>
              <a:t>Tab</a:t>
            </a:r>
            <a:r>
              <a:rPr sz="2400" spc="-315" dirty="0">
                <a:latin typeface="Calibri"/>
                <a:cs typeface="Calibri"/>
                <a:hlinkClick r:id="rId2"/>
              </a:rPr>
              <a:t> </a:t>
            </a:r>
            <a:r>
              <a:rPr sz="2400" spc="-15" dirty="0">
                <a:latin typeface="Calibri"/>
                <a:cs typeface="Calibri"/>
                <a:hlinkClick r:id="rId2"/>
              </a:rPr>
              <a:t>(TAB)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70512" y="6084421"/>
            <a:ext cx="330200" cy="371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SimSun"/>
                <a:cs typeface="SimSun"/>
              </a:rPr>
              <a:t>\v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488197" y="6071721"/>
            <a:ext cx="279336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40" dirty="0">
                <a:latin typeface="Calibri"/>
                <a:cs typeface="Calibri"/>
              </a:rPr>
              <a:t>ASCII </a:t>
            </a:r>
            <a:r>
              <a:rPr sz="2400" spc="-5" dirty="0">
                <a:latin typeface="Calibri"/>
                <a:cs typeface="Calibri"/>
              </a:rPr>
              <a:t>Vertical </a:t>
            </a:r>
            <a:r>
              <a:rPr sz="2400" spc="-10" dirty="0">
                <a:latin typeface="Calibri"/>
                <a:cs typeface="Calibri"/>
              </a:rPr>
              <a:t>Tab</a:t>
            </a:r>
            <a:r>
              <a:rPr sz="2400" spc="-375" dirty="0">
                <a:latin typeface="Calibri"/>
                <a:cs typeface="Calibri"/>
              </a:rPr>
              <a:t> </a:t>
            </a:r>
            <a:r>
              <a:rPr sz="2400" spc="60" dirty="0">
                <a:latin typeface="Calibri"/>
                <a:cs typeface="Calibri"/>
              </a:rPr>
              <a:t>(VT)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70512" y="6516968"/>
            <a:ext cx="635000" cy="371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SimSun"/>
                <a:cs typeface="SimSun"/>
              </a:rPr>
              <a:t>\ooo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488197" y="6516968"/>
            <a:ext cx="384937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15" dirty="0">
                <a:latin typeface="Calibri"/>
                <a:cs typeface="Calibri"/>
              </a:rPr>
              <a:t>Character </a:t>
            </a:r>
            <a:r>
              <a:rPr sz="2400" spc="30" dirty="0">
                <a:latin typeface="Calibri"/>
                <a:cs typeface="Calibri"/>
              </a:rPr>
              <a:t>with octal value</a:t>
            </a:r>
            <a:r>
              <a:rPr sz="2400" spc="-285" dirty="0">
                <a:latin typeface="Calibri"/>
                <a:cs typeface="Calibri"/>
              </a:rPr>
              <a:t> </a:t>
            </a:r>
            <a:r>
              <a:rPr sz="2400" dirty="0">
                <a:latin typeface="SimSun"/>
                <a:cs typeface="SimSun"/>
              </a:rPr>
              <a:t>ooo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70512" y="6949516"/>
            <a:ext cx="635000" cy="371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SimSun"/>
                <a:cs typeface="SimSun"/>
              </a:rPr>
              <a:t>\xhh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488197" y="6949516"/>
            <a:ext cx="353123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15" dirty="0">
                <a:latin typeface="Calibri"/>
                <a:cs typeface="Calibri"/>
              </a:rPr>
              <a:t>Character </a:t>
            </a:r>
            <a:r>
              <a:rPr sz="2400" spc="30" dirty="0">
                <a:latin typeface="Calibri"/>
                <a:cs typeface="Calibri"/>
              </a:rPr>
              <a:t>with </a:t>
            </a:r>
            <a:r>
              <a:rPr sz="2400" spc="45" dirty="0">
                <a:latin typeface="Calibri"/>
                <a:cs typeface="Calibri"/>
              </a:rPr>
              <a:t>hex </a:t>
            </a:r>
            <a:r>
              <a:rPr sz="2400" spc="30" dirty="0">
                <a:latin typeface="Calibri"/>
                <a:cs typeface="Calibri"/>
              </a:rPr>
              <a:t>value</a:t>
            </a:r>
            <a:r>
              <a:rPr sz="2400" spc="-300" dirty="0">
                <a:latin typeface="Calibri"/>
                <a:cs typeface="Calibri"/>
              </a:rPr>
              <a:t> </a:t>
            </a:r>
            <a:r>
              <a:rPr sz="2400" dirty="0">
                <a:latin typeface="SimSun"/>
                <a:cs typeface="SimSun"/>
              </a:rPr>
              <a:t>hh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70512" y="7369362"/>
            <a:ext cx="426974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60" dirty="0">
                <a:latin typeface="Calibri"/>
                <a:cs typeface="Calibri"/>
              </a:rPr>
              <a:t>Only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spc="65" dirty="0">
                <a:latin typeface="Calibri"/>
                <a:cs typeface="Calibri"/>
              </a:rPr>
              <a:t>recognized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spc="55" dirty="0">
                <a:latin typeface="Calibri"/>
                <a:cs typeface="Calibri"/>
              </a:rPr>
              <a:t>in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spc="65" dirty="0">
                <a:latin typeface="Calibri"/>
                <a:cs typeface="Calibri"/>
              </a:rPr>
              <a:t>string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spc="20" dirty="0">
                <a:latin typeface="Calibri"/>
                <a:cs typeface="Calibri"/>
              </a:rPr>
              <a:t>literals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70512" y="7814609"/>
            <a:ext cx="1244600" cy="371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SimSun"/>
                <a:cs typeface="SimSun"/>
              </a:rPr>
              <a:t>\N{name}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488197" y="7801909"/>
            <a:ext cx="614807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15" dirty="0">
                <a:latin typeface="Calibri"/>
                <a:cs typeface="Calibri"/>
              </a:rPr>
              <a:t>Character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50" dirty="0">
                <a:latin typeface="Calibri"/>
                <a:cs typeface="Calibri"/>
              </a:rPr>
              <a:t>named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40" dirty="0">
                <a:latin typeface="Calibri"/>
                <a:cs typeface="Calibri"/>
              </a:rPr>
              <a:t>name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40" dirty="0">
                <a:latin typeface="Calibri"/>
                <a:cs typeface="Calibri"/>
              </a:rPr>
              <a:t>in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2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40" dirty="0">
                <a:latin typeface="Calibri"/>
                <a:cs typeface="Calibri"/>
              </a:rPr>
              <a:t>Unicode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25" dirty="0">
                <a:latin typeface="Calibri"/>
                <a:cs typeface="Calibri"/>
              </a:rPr>
              <a:t>database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70512" y="8247157"/>
            <a:ext cx="939800" cy="371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SimSun"/>
                <a:cs typeface="SimSun"/>
              </a:rPr>
              <a:t>\uxxxx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488197" y="8234457"/>
            <a:ext cx="460756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15" dirty="0">
                <a:latin typeface="Calibri"/>
                <a:cs typeface="Calibri"/>
              </a:rPr>
              <a:t>Character </a:t>
            </a:r>
            <a:r>
              <a:rPr sz="2400" spc="30" dirty="0">
                <a:latin typeface="Calibri"/>
                <a:cs typeface="Calibri"/>
              </a:rPr>
              <a:t>with </a:t>
            </a:r>
            <a:r>
              <a:rPr sz="2400" spc="20" dirty="0">
                <a:latin typeface="Calibri"/>
                <a:cs typeface="Calibri"/>
              </a:rPr>
              <a:t>16-bit </a:t>
            </a:r>
            <a:r>
              <a:rPr sz="2400" spc="45" dirty="0">
                <a:latin typeface="Calibri"/>
                <a:cs typeface="Calibri"/>
              </a:rPr>
              <a:t>hex </a:t>
            </a:r>
            <a:r>
              <a:rPr sz="2400" spc="30" dirty="0">
                <a:latin typeface="Calibri"/>
                <a:cs typeface="Calibri"/>
              </a:rPr>
              <a:t>value</a:t>
            </a:r>
            <a:r>
              <a:rPr sz="2400" spc="-330" dirty="0">
                <a:latin typeface="Calibri"/>
                <a:cs typeface="Calibri"/>
              </a:rPr>
              <a:t> </a:t>
            </a:r>
            <a:r>
              <a:rPr sz="2400" spc="70" dirty="0">
                <a:latin typeface="Calibri"/>
                <a:cs typeface="Calibri"/>
              </a:rPr>
              <a:t>xxxx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70512" y="8679704"/>
            <a:ext cx="1549400" cy="371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SimSun"/>
                <a:cs typeface="SimSun"/>
              </a:rPr>
              <a:t>\Uxxxxxxxx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488197" y="8667004"/>
            <a:ext cx="517207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15" dirty="0">
                <a:latin typeface="Calibri"/>
                <a:cs typeface="Calibri"/>
              </a:rPr>
              <a:t>Character </a:t>
            </a:r>
            <a:r>
              <a:rPr sz="2400" spc="30" dirty="0">
                <a:latin typeface="Calibri"/>
                <a:cs typeface="Calibri"/>
              </a:rPr>
              <a:t>with </a:t>
            </a:r>
            <a:r>
              <a:rPr sz="2400" spc="20" dirty="0">
                <a:latin typeface="Calibri"/>
                <a:cs typeface="Calibri"/>
              </a:rPr>
              <a:t>32-bit </a:t>
            </a:r>
            <a:r>
              <a:rPr sz="2400" spc="45" dirty="0">
                <a:latin typeface="Calibri"/>
                <a:cs typeface="Calibri"/>
              </a:rPr>
              <a:t>hex </a:t>
            </a:r>
            <a:r>
              <a:rPr sz="2400" spc="30" dirty="0">
                <a:latin typeface="Calibri"/>
                <a:cs typeface="Calibri"/>
              </a:rPr>
              <a:t>value</a:t>
            </a:r>
            <a:r>
              <a:rPr sz="2400" spc="-325" dirty="0">
                <a:latin typeface="Calibri"/>
                <a:cs typeface="Calibri"/>
              </a:rPr>
              <a:t> </a:t>
            </a:r>
            <a:r>
              <a:rPr sz="2400" spc="70" dirty="0">
                <a:latin typeface="Calibri"/>
                <a:cs typeface="Calibri"/>
              </a:rPr>
              <a:t>xxxxxxxx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977900" y="4203700"/>
            <a:ext cx="11480800" cy="2781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032304" y="4413690"/>
            <a:ext cx="11160696" cy="23146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640291" y="4258432"/>
            <a:ext cx="1892912" cy="5938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 rot="21540000">
            <a:off x="1483171" y="5057032"/>
            <a:ext cx="890894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sz="4000" dirty="0">
                <a:solidFill>
                  <a:srgbClr val="228BBF"/>
                </a:solidFill>
                <a:latin typeface="SimSun"/>
                <a:cs typeface="SimSun"/>
                <a:hlinkClick r:id="rId6"/>
              </a:rPr>
              <a:t>http://docs.python.org/3/reference/</a:t>
            </a:r>
            <a:endParaRPr sz="4000">
              <a:latin typeface="SimSun"/>
              <a:cs typeface="SimSun"/>
            </a:endParaRPr>
          </a:p>
        </p:txBody>
      </p:sp>
      <p:sp>
        <p:nvSpPr>
          <p:cNvPr id="73" name="object 73"/>
          <p:cNvSpPr txBox="1"/>
          <p:nvPr/>
        </p:nvSpPr>
        <p:spPr>
          <a:xfrm rot="21540000">
            <a:off x="1495205" y="5584804"/>
            <a:ext cx="738793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sz="4000" spc="-5" dirty="0">
                <a:solidFill>
                  <a:srgbClr val="228BBF"/>
                </a:solidFill>
                <a:latin typeface="SimSun"/>
                <a:cs typeface="SimSun"/>
              </a:rPr>
              <a:t>lexical_analysis.html#</a:t>
            </a:r>
            <a:r>
              <a:rPr sz="6000" spc="-7" baseline="5555" dirty="0">
                <a:solidFill>
                  <a:srgbClr val="228BBF"/>
                </a:solidFill>
                <a:latin typeface="SimSun"/>
                <a:cs typeface="SimSun"/>
              </a:rPr>
              <a:t>strings</a:t>
            </a:r>
            <a:endParaRPr sz="6000" baseline="5555">
              <a:latin typeface="SimSun"/>
              <a:cs typeface="SimSun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84768" y="495300"/>
            <a:ext cx="7835265" cy="80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b="1" spc="165" dirty="0">
                <a:latin typeface="Calibri"/>
                <a:cs typeface="Calibri"/>
              </a:rPr>
              <a:t>No</a:t>
            </a:r>
            <a:r>
              <a:rPr sz="5000" b="1" spc="-150" dirty="0">
                <a:latin typeface="Calibri"/>
                <a:cs typeface="Calibri"/>
              </a:rPr>
              <a:t> </a:t>
            </a:r>
            <a:r>
              <a:rPr sz="5000" b="1" spc="170" dirty="0">
                <a:latin typeface="Calibri"/>
                <a:cs typeface="Calibri"/>
              </a:rPr>
              <a:t>Separate</a:t>
            </a:r>
            <a:r>
              <a:rPr sz="5000" b="1" spc="-150" dirty="0">
                <a:latin typeface="Calibri"/>
                <a:cs typeface="Calibri"/>
              </a:rPr>
              <a:t> </a:t>
            </a:r>
            <a:r>
              <a:rPr sz="5000" b="1" spc="170" dirty="0">
                <a:latin typeface="Calibri"/>
                <a:cs typeface="Calibri"/>
              </a:rPr>
              <a:t>Character</a:t>
            </a:r>
            <a:r>
              <a:rPr sz="5000" b="1" spc="-340" dirty="0">
                <a:latin typeface="Calibri"/>
                <a:cs typeface="Calibri"/>
              </a:rPr>
              <a:t> </a:t>
            </a:r>
            <a:r>
              <a:rPr sz="5000" b="1" spc="170" dirty="0">
                <a:latin typeface="Calibri"/>
                <a:cs typeface="Calibri"/>
              </a:rPr>
              <a:t>Type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43498" y="3549747"/>
            <a:ext cx="6883400" cy="11028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575"/>
              </a:lnSpc>
              <a:tabLst>
                <a:tab pos="1383665" algn="l"/>
                <a:tab pos="3669665" algn="l"/>
              </a:tabLst>
            </a:pPr>
            <a:r>
              <a:rPr sz="7200" spc="-1800" dirty="0">
                <a:solidFill>
                  <a:srgbClr val="BA2121"/>
                </a:solidFill>
                <a:latin typeface="SimSun"/>
                <a:cs typeface="SimSun"/>
              </a:rPr>
              <a:t>‘a	</a:t>
            </a:r>
            <a:r>
              <a:rPr sz="7200" spc="-515" dirty="0" smtClean="0">
                <a:solidFill>
                  <a:srgbClr val="BA2121"/>
                </a:solidFill>
                <a:latin typeface="SimSun"/>
                <a:cs typeface="SimSun"/>
              </a:rPr>
              <a:t>string</a:t>
            </a:r>
            <a:r>
              <a:rPr sz="7200" spc="-515" dirty="0">
                <a:solidFill>
                  <a:srgbClr val="BA2121"/>
                </a:solidFill>
                <a:latin typeface="SimSun"/>
                <a:cs typeface="SimSun"/>
              </a:rPr>
              <a:t>’</a:t>
            </a:r>
            <a:endParaRPr sz="7200" dirty="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87800" y="5080000"/>
            <a:ext cx="3225800" cy="11028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575"/>
              </a:lnSpc>
            </a:pPr>
            <a:r>
              <a:rPr lang="en-US" sz="7200" spc="-1800" dirty="0" smtClean="0">
                <a:solidFill>
                  <a:srgbClr val="BA2121"/>
                </a:solidFill>
                <a:latin typeface="SimSun"/>
                <a:cs typeface="SimSun"/>
              </a:rPr>
              <a:t>‘a </a:t>
            </a:r>
            <a:r>
              <a:rPr lang="en-US" sz="7200" spc="-515" dirty="0" smtClean="0">
                <a:solidFill>
                  <a:srgbClr val="BA2121"/>
                </a:solidFill>
                <a:latin typeface="SimSun"/>
                <a:cs typeface="SimSun"/>
              </a:rPr>
              <a:t>’</a:t>
            </a:r>
            <a:endParaRPr lang="en-US" sz="7200" dirty="0" smtClean="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43800" y="1993900"/>
            <a:ext cx="995044" cy="4584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800" spc="10" dirty="0">
                <a:solidFill>
                  <a:srgbClr val="18578B"/>
                </a:solidFill>
                <a:latin typeface="Microsoft Yi Baiti"/>
                <a:cs typeface="Microsoft Yi Baiti"/>
              </a:rPr>
              <a:t>}</a:t>
            </a:r>
            <a:endParaRPr sz="28800" dirty="0">
              <a:latin typeface="Microsoft Yi Baiti"/>
              <a:cs typeface="Microsoft Yi Bait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04300" y="3721100"/>
            <a:ext cx="1854200" cy="144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400"/>
              </a:lnSpc>
            </a:pPr>
            <a:r>
              <a:rPr sz="9600" dirty="0">
                <a:solidFill>
                  <a:srgbClr val="01701F"/>
                </a:solidFill>
                <a:latin typeface="SimSun"/>
                <a:cs typeface="SimSun"/>
              </a:rPr>
              <a:t>str</a:t>
            </a:r>
            <a:endParaRPr sz="9600" dirty="0">
              <a:latin typeface="SimSun"/>
              <a:cs typeface="SimSu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87400" y="6438900"/>
            <a:ext cx="11480800" cy="278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1804" y="6648891"/>
            <a:ext cx="11160696" cy="23146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49791" y="6493632"/>
            <a:ext cx="1892912" cy="5938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 rot="21540000">
            <a:off x="3377214" y="7217926"/>
            <a:ext cx="5815968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sz="4000" b="1" spc="-185" dirty="0">
                <a:latin typeface="Calibri"/>
                <a:cs typeface="Calibri"/>
              </a:rPr>
              <a:t>No </a:t>
            </a:r>
            <a:r>
              <a:rPr sz="4000" b="1" spc="60" dirty="0">
                <a:latin typeface="Calibri"/>
                <a:cs typeface="Calibri"/>
              </a:rPr>
              <a:t>separate </a:t>
            </a:r>
            <a:r>
              <a:rPr sz="6000" b="1" spc="97" baseline="2777" dirty="0">
                <a:latin typeface="Calibri"/>
                <a:cs typeface="Calibri"/>
              </a:rPr>
              <a:t>character</a:t>
            </a:r>
            <a:r>
              <a:rPr sz="6000" b="1" spc="-839" baseline="2777" dirty="0">
                <a:latin typeface="Calibri"/>
                <a:cs typeface="Calibri"/>
              </a:rPr>
              <a:t> </a:t>
            </a:r>
            <a:r>
              <a:rPr sz="6000" b="1" spc="67" baseline="4861" dirty="0">
                <a:latin typeface="Calibri"/>
                <a:cs typeface="Calibri"/>
              </a:rPr>
              <a:t>type</a:t>
            </a:r>
            <a:endParaRPr sz="6000" baseline="4861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 rot="21540000">
            <a:off x="1742092" y="7890795"/>
            <a:ext cx="9121327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sz="4000" b="1" spc="20" dirty="0">
                <a:latin typeface="Calibri"/>
                <a:cs typeface="Calibri"/>
              </a:rPr>
              <a:t>"characters"</a:t>
            </a:r>
            <a:r>
              <a:rPr sz="4000" b="1" spc="-215" dirty="0">
                <a:latin typeface="Calibri"/>
                <a:cs typeface="Calibri"/>
              </a:rPr>
              <a:t> </a:t>
            </a:r>
            <a:r>
              <a:rPr sz="6000" b="1" spc="-37" baseline="2777" dirty="0">
                <a:latin typeface="Calibri"/>
                <a:cs typeface="Calibri"/>
              </a:rPr>
              <a:t>are</a:t>
            </a:r>
            <a:r>
              <a:rPr sz="6000" b="1" spc="-322" baseline="2777" dirty="0">
                <a:latin typeface="Calibri"/>
                <a:cs typeface="Calibri"/>
              </a:rPr>
              <a:t> </a:t>
            </a:r>
            <a:r>
              <a:rPr sz="6000" b="1" spc="-75" baseline="3472" dirty="0">
                <a:latin typeface="Calibri"/>
                <a:cs typeface="Calibri"/>
              </a:rPr>
              <a:t>simply</a:t>
            </a:r>
            <a:r>
              <a:rPr sz="6000" b="1" spc="-322" baseline="3472" dirty="0">
                <a:latin typeface="Calibri"/>
                <a:cs typeface="Calibri"/>
              </a:rPr>
              <a:t> </a:t>
            </a:r>
            <a:r>
              <a:rPr sz="6000" b="1" spc="-292" baseline="4861" dirty="0">
                <a:solidFill>
                  <a:srgbClr val="BF1316"/>
                </a:solidFill>
                <a:latin typeface="Calibri"/>
                <a:cs typeface="Calibri"/>
              </a:rPr>
              <a:t>one</a:t>
            </a:r>
            <a:r>
              <a:rPr sz="6000" b="1" spc="-322" baseline="4861" dirty="0">
                <a:solidFill>
                  <a:srgbClr val="BF1316"/>
                </a:solidFill>
                <a:latin typeface="Calibri"/>
                <a:cs typeface="Calibri"/>
              </a:rPr>
              <a:t> </a:t>
            </a:r>
            <a:r>
              <a:rPr sz="6000" b="1" spc="-135" baseline="5555" dirty="0">
                <a:solidFill>
                  <a:srgbClr val="BF1316"/>
                </a:solidFill>
                <a:latin typeface="Calibri"/>
                <a:cs typeface="Calibri"/>
              </a:rPr>
              <a:t>element</a:t>
            </a:r>
            <a:r>
              <a:rPr sz="6000" b="1" spc="-322" baseline="5555" dirty="0">
                <a:solidFill>
                  <a:srgbClr val="BF1316"/>
                </a:solidFill>
                <a:latin typeface="Calibri"/>
                <a:cs typeface="Calibri"/>
              </a:rPr>
              <a:t> </a:t>
            </a:r>
            <a:r>
              <a:rPr sz="6000" b="1" spc="225" baseline="6944" dirty="0">
                <a:solidFill>
                  <a:srgbClr val="BF1316"/>
                </a:solidFill>
                <a:latin typeface="Calibri"/>
                <a:cs typeface="Calibri"/>
              </a:rPr>
              <a:t>strings</a:t>
            </a:r>
            <a:endParaRPr sz="6000" baseline="6944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06358" y="495300"/>
            <a:ext cx="7792084" cy="80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220" dirty="0"/>
              <a:t>Python </a:t>
            </a:r>
            <a:r>
              <a:rPr spc="235" dirty="0"/>
              <a:t>Strings</a:t>
            </a:r>
            <a:r>
              <a:rPr spc="-805" dirty="0"/>
              <a:t> </a:t>
            </a:r>
            <a:r>
              <a:rPr spc="140" dirty="0"/>
              <a:t>Are </a:t>
            </a:r>
            <a:r>
              <a:rPr spc="180" dirty="0"/>
              <a:t>Unicode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1714500"/>
            <a:ext cx="13004800" cy="802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41700" y="4495800"/>
            <a:ext cx="6540500" cy="2730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95343" y="4772171"/>
            <a:ext cx="6222003" cy="21887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33984" y="4553932"/>
            <a:ext cx="1892912" cy="5938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 rot="21540000">
            <a:off x="4125570" y="5274828"/>
            <a:ext cx="4954348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sz="6000" b="1" spc="82" baseline="-1388" dirty="0">
                <a:latin typeface="Calibri"/>
                <a:cs typeface="Calibri"/>
              </a:rPr>
              <a:t>Source </a:t>
            </a:r>
            <a:r>
              <a:rPr sz="4000" b="1" spc="-114" dirty="0">
                <a:latin typeface="Calibri"/>
                <a:cs typeface="Calibri"/>
              </a:rPr>
              <a:t>encoding:</a:t>
            </a:r>
            <a:r>
              <a:rPr sz="4000" b="1" spc="-550" dirty="0">
                <a:latin typeface="Calibri"/>
                <a:cs typeface="Calibri"/>
              </a:rPr>
              <a:t> </a:t>
            </a:r>
            <a:r>
              <a:rPr sz="6000" b="1" spc="217" baseline="2083" dirty="0">
                <a:solidFill>
                  <a:srgbClr val="BF1316"/>
                </a:solidFill>
                <a:latin typeface="Calibri"/>
                <a:cs typeface="Calibri"/>
              </a:rPr>
              <a:t>UTF-8</a:t>
            </a:r>
            <a:endParaRPr sz="6000" baseline="2083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 rot="21540000">
            <a:off x="5137840" y="5947697"/>
            <a:ext cx="2964844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sz="4000" b="1" spc="145" dirty="0">
                <a:solidFill>
                  <a:srgbClr val="BF1316"/>
                </a:solidFill>
                <a:latin typeface="Calibri"/>
                <a:cs typeface="Calibri"/>
              </a:rPr>
              <a:t>UTF-8</a:t>
            </a:r>
            <a:r>
              <a:rPr sz="4000" b="1" spc="-280" dirty="0">
                <a:solidFill>
                  <a:srgbClr val="BF1316"/>
                </a:solidFill>
                <a:latin typeface="Calibri"/>
                <a:cs typeface="Calibri"/>
              </a:rPr>
              <a:t> </a:t>
            </a:r>
            <a:r>
              <a:rPr sz="6000" b="1" spc="82" baseline="1388" dirty="0">
                <a:latin typeface="Calibri"/>
                <a:cs typeface="Calibri"/>
              </a:rPr>
              <a:t>literals</a:t>
            </a:r>
            <a:endParaRPr sz="6000" baseline="1388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731</Words>
  <Application>Microsoft Office PowerPoint</Application>
  <PresentationFormat>Custom</PresentationFormat>
  <Paragraphs>194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SimSun</vt:lpstr>
      <vt:lpstr>Calibri</vt:lpstr>
      <vt:lpstr>Lucida Sans</vt:lpstr>
      <vt:lpstr>Microsoft Yi Baiti</vt:lpstr>
      <vt:lpstr>Times New Roman</vt:lpstr>
      <vt:lpstr>Trebuchet MS</vt:lpstr>
      <vt:lpstr>Office Theme</vt:lpstr>
      <vt:lpstr>PowerPoint Presentation</vt:lpstr>
      <vt:lpstr>String Literals</vt:lpstr>
      <vt:lpstr>Strings with Newlines</vt:lpstr>
      <vt:lpstr>‘\r\n’ carriage-return newline</vt:lpstr>
      <vt:lpstr>Universal Newlines</vt:lpstr>
      <vt:lpstr>Escape Sequences</vt:lpstr>
      <vt:lpstr>Escape Sequences</vt:lpstr>
      <vt:lpstr>PowerPoint Presentation</vt:lpstr>
      <vt:lpstr>Python Strings Are Unicode</vt:lpstr>
      <vt:lpstr>PowerPoint Presentation</vt:lpstr>
      <vt:lpstr>Bytes Literals</vt:lpstr>
      <vt:lpstr>decode</vt:lpstr>
      <vt:lpstr>Summary: Strings and Bytes</vt:lpstr>
      <vt:lpstr>Summary: Strings and Bytes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Collections</dc:title>
  <cp:lastModifiedBy>Hariom . Singh</cp:lastModifiedBy>
  <cp:revision>6</cp:revision>
  <dcterms:created xsi:type="dcterms:W3CDTF">2018-01-15T23:54:34Z</dcterms:created>
  <dcterms:modified xsi:type="dcterms:W3CDTF">2018-01-15T20:17:26Z</dcterms:modified>
</cp:coreProperties>
</file>